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67" r:id="rId2"/>
    <p:sldId id="264" r:id="rId3"/>
    <p:sldId id="270" r:id="rId4"/>
    <p:sldId id="257" r:id="rId5"/>
    <p:sldId id="258" r:id="rId6"/>
    <p:sldId id="261" r:id="rId7"/>
    <p:sldId id="259" r:id="rId8"/>
    <p:sldId id="262" r:id="rId9"/>
    <p:sldId id="263" r:id="rId10"/>
    <p:sldId id="260" r:id="rId11"/>
    <p:sldId id="268" r:id="rId12"/>
  </p:sldIdLst>
  <p:sldSz cx="13004800" cy="7315200"/>
  <p:notesSz cx="7315200" cy="9601200"/>
  <p:embeddedFontLst>
    <p:embeddedFont>
      <p:font typeface="Arial Black" panose="020B0A04020102020204" pitchFamily="34" charset="0"/>
      <p:bold r:id="rId14"/>
    </p:embeddedFont>
    <p:embeddedFont>
      <p:font typeface="DM Serif Display" pitchFamily="2" charset="0"/>
      <p:regular r:id="rId15"/>
    </p:embeddedFont>
    <p:embeddedFont>
      <p:font typeface="Droid Serif Bold" panose="020B0604020202020204" charset="0"/>
      <p:regular r:id="rId16"/>
    </p:embeddedFont>
    <p:embeddedFont>
      <p:font typeface="Franklin Gothic Heavy" panose="020B0903020102020204" pitchFamily="34" charset="0"/>
      <p:regular r:id="rId17"/>
      <p:italic r:id="rId18"/>
    </p:embeddedFont>
    <p:embeddedFont>
      <p:font typeface="Open Sans" panose="020B0606030504020204" pitchFamily="34" charset="0"/>
      <p:regular r:id="rId19"/>
      <p:bold r:id="rId20"/>
      <p:italic r:id="rId21"/>
      <p:boldItalic r:id="rId22"/>
    </p:embeddedFont>
    <p:embeddedFont>
      <p:font typeface="Open Sans Bold" panose="020B0806030504020204" charset="0"/>
      <p:regular r:id="rId23"/>
    </p:embeddedFont>
    <p:embeddedFont>
      <p:font typeface="Poppins Thin Bold" panose="020B0604020202020204" charset="0"/>
      <p:regular r:id="rId24"/>
    </p:embeddedFont>
    <p:embeddedFont>
      <p:font typeface="Roboto" panose="02000000000000000000" pitchFamily="2" charset="0"/>
      <p:regular r:id="rId25"/>
      <p:bold r:id="rId26"/>
      <p:italic r:id="rId27"/>
      <p:boldItalic r:id="rId28"/>
    </p:embeddedFont>
    <p:embeddedFont>
      <p:font typeface="Roboto Bold" panose="02000000000000000000" charset="0"/>
      <p:regular r:id="rId29"/>
    </p:embeddedFont>
    <p:embeddedFont>
      <p:font typeface="Yeseva One" panose="020B060402020202020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182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C964DB3C-FED8-4339-81FE-5F702544DC99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A784639B-42DB-4834-A500-F8EBF17F0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411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4639B-42DB-4834-A500-F8EBF17F0E1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010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0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44.png"/><Relationship Id="rId5" Type="http://schemas.openxmlformats.org/officeDocument/2006/relationships/image" Target="../media/image14.png"/><Relationship Id="rId10" Type="http://schemas.openxmlformats.org/officeDocument/2006/relationships/image" Target="../media/image43.png"/><Relationship Id="rId4" Type="http://schemas.openxmlformats.org/officeDocument/2006/relationships/image" Target="../media/image5.sv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sv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12" Type="http://schemas.openxmlformats.org/officeDocument/2006/relationships/image" Target="../media/image5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48.svg"/><Relationship Id="rId15" Type="http://schemas.openxmlformats.org/officeDocument/2006/relationships/image" Target="../media/image14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4.png"/><Relationship Id="rId10" Type="http://schemas.openxmlformats.org/officeDocument/2006/relationships/image" Target="../media/image20.png"/><Relationship Id="rId4" Type="http://schemas.openxmlformats.org/officeDocument/2006/relationships/image" Target="../media/image5.svg"/><Relationship Id="rId9" Type="http://schemas.openxmlformats.org/officeDocument/2006/relationships/image" Target="../media/image1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svg"/><Relationship Id="rId7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5.sv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0" y="5819867"/>
            <a:ext cx="13004800" cy="1564880"/>
          </a:xfrm>
          <a:custGeom>
            <a:avLst/>
            <a:gdLst/>
            <a:ahLst/>
            <a:cxnLst/>
            <a:rect l="l" t="t" r="r" b="b"/>
            <a:pathLst>
              <a:path w="9753600" h="517226">
                <a:moveTo>
                  <a:pt x="0" y="0"/>
                </a:moveTo>
                <a:lnTo>
                  <a:pt x="9753600" y="0"/>
                </a:lnTo>
                <a:lnTo>
                  <a:pt x="9753600" y="517226"/>
                </a:lnTo>
                <a:lnTo>
                  <a:pt x="0" y="5172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9761" b="-49529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553796-8A68-4247-B0DB-2E2F1FE22986}"/>
              </a:ext>
            </a:extLst>
          </p:cNvPr>
          <p:cNvSpPr txBox="1"/>
          <p:nvPr/>
        </p:nvSpPr>
        <p:spPr>
          <a:xfrm>
            <a:off x="7779223" y="5819867"/>
            <a:ext cx="5159828" cy="870431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DISCOVERY PLANET COMANY LIMITED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D9054B-6D44-4CAF-9516-20253B6A02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42"/>
          <a:stretch/>
        </p:blipFill>
        <p:spPr>
          <a:xfrm>
            <a:off x="-524847" y="1"/>
            <a:ext cx="8932247" cy="63172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A4803F-871D-4159-8385-44FA6DD5D3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765" y="1706347"/>
            <a:ext cx="3300914" cy="247429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8955D4A-A959-46CD-8D9E-CBE93FEC1279}"/>
              </a:ext>
            </a:extLst>
          </p:cNvPr>
          <p:cNvSpPr txBox="1"/>
          <p:nvPr/>
        </p:nvSpPr>
        <p:spPr>
          <a:xfrm>
            <a:off x="1473200" y="2072074"/>
            <a:ext cx="6635137" cy="2173128"/>
          </a:xfrm>
          <a:custGeom>
            <a:avLst/>
            <a:gdLst/>
            <a:ahLst/>
            <a:cxnLst/>
            <a:rect l="l" t="t" r="r" b="b"/>
            <a:pathLst>
              <a:path w="7141443" h="2617514">
                <a:moveTo>
                  <a:pt x="5761062" y="619497"/>
                </a:moveTo>
                <a:lnTo>
                  <a:pt x="5761062" y="1110630"/>
                </a:lnTo>
                <a:lnTo>
                  <a:pt x="6021511" y="1110630"/>
                </a:lnTo>
                <a:cubicBezTo>
                  <a:pt x="6250954" y="1110630"/>
                  <a:pt x="6365676" y="1026294"/>
                  <a:pt x="6365676" y="857622"/>
                </a:cubicBezTo>
                <a:cubicBezTo>
                  <a:pt x="6365676" y="698872"/>
                  <a:pt x="6259636" y="619497"/>
                  <a:pt x="6047556" y="619497"/>
                </a:cubicBezTo>
                <a:close/>
                <a:moveTo>
                  <a:pt x="779487" y="615776"/>
                </a:moveTo>
                <a:lnTo>
                  <a:pt x="779487" y="1994297"/>
                </a:lnTo>
                <a:lnTo>
                  <a:pt x="982266" y="1994297"/>
                </a:lnTo>
                <a:cubicBezTo>
                  <a:pt x="1111250" y="1994297"/>
                  <a:pt x="1220081" y="1931665"/>
                  <a:pt x="1308758" y="1806401"/>
                </a:cubicBezTo>
                <a:cubicBezTo>
                  <a:pt x="1397435" y="1681138"/>
                  <a:pt x="1441773" y="1510605"/>
                  <a:pt x="1441773" y="1294804"/>
                </a:cubicBezTo>
                <a:cubicBezTo>
                  <a:pt x="1441773" y="1110010"/>
                  <a:pt x="1402395" y="950640"/>
                  <a:pt x="1323640" y="816694"/>
                </a:cubicBezTo>
                <a:cubicBezTo>
                  <a:pt x="1244886" y="682749"/>
                  <a:pt x="1131094" y="615776"/>
                  <a:pt x="982266" y="615776"/>
                </a:cubicBezTo>
                <a:close/>
                <a:moveTo>
                  <a:pt x="4981575" y="39067"/>
                </a:moveTo>
                <a:lnTo>
                  <a:pt x="6066160" y="39067"/>
                </a:lnTo>
                <a:cubicBezTo>
                  <a:pt x="6336531" y="39067"/>
                  <a:pt x="6542099" y="70073"/>
                  <a:pt x="6682866" y="132085"/>
                </a:cubicBezTo>
                <a:cubicBezTo>
                  <a:pt x="6823633" y="194097"/>
                  <a:pt x="6935254" y="288975"/>
                  <a:pt x="7017730" y="416719"/>
                </a:cubicBezTo>
                <a:cubicBezTo>
                  <a:pt x="7100205" y="544463"/>
                  <a:pt x="7141443" y="687710"/>
                  <a:pt x="7141443" y="846460"/>
                </a:cubicBezTo>
                <a:cubicBezTo>
                  <a:pt x="7141443" y="1088306"/>
                  <a:pt x="7057107" y="1283642"/>
                  <a:pt x="6888435" y="1432470"/>
                </a:cubicBezTo>
                <a:cubicBezTo>
                  <a:pt x="6719763" y="1581299"/>
                  <a:pt x="6494660" y="1655713"/>
                  <a:pt x="6213128" y="1655713"/>
                </a:cubicBezTo>
                <a:lnTo>
                  <a:pt x="5772224" y="1655713"/>
                </a:lnTo>
                <a:lnTo>
                  <a:pt x="5772224" y="2578447"/>
                </a:lnTo>
                <a:lnTo>
                  <a:pt x="4981575" y="2578447"/>
                </a:lnTo>
                <a:close/>
                <a:moveTo>
                  <a:pt x="0" y="39067"/>
                </a:moveTo>
                <a:lnTo>
                  <a:pt x="982266" y="39067"/>
                </a:lnTo>
                <a:cubicBezTo>
                  <a:pt x="1408907" y="39067"/>
                  <a:pt x="1728267" y="165571"/>
                  <a:pt x="1940347" y="418579"/>
                </a:cubicBezTo>
                <a:cubicBezTo>
                  <a:pt x="2152427" y="671587"/>
                  <a:pt x="2258467" y="964282"/>
                  <a:pt x="2258467" y="1296665"/>
                </a:cubicBezTo>
                <a:cubicBezTo>
                  <a:pt x="2258467" y="1676177"/>
                  <a:pt x="2144676" y="1984685"/>
                  <a:pt x="1917093" y="2222190"/>
                </a:cubicBezTo>
                <a:cubicBezTo>
                  <a:pt x="1689510" y="2459695"/>
                  <a:pt x="1394024" y="2578447"/>
                  <a:pt x="1030635" y="2578447"/>
                </a:cubicBezTo>
                <a:lnTo>
                  <a:pt x="0" y="2578447"/>
                </a:lnTo>
                <a:close/>
                <a:moveTo>
                  <a:pt x="3619574" y="0"/>
                </a:moveTo>
                <a:cubicBezTo>
                  <a:pt x="3955678" y="0"/>
                  <a:pt x="4213957" y="93018"/>
                  <a:pt x="4394411" y="279053"/>
                </a:cubicBezTo>
                <a:cubicBezTo>
                  <a:pt x="4574865" y="465088"/>
                  <a:pt x="4676874" y="711895"/>
                  <a:pt x="4700439" y="1019473"/>
                </a:cubicBezTo>
                <a:lnTo>
                  <a:pt x="3973041" y="1058540"/>
                </a:lnTo>
                <a:cubicBezTo>
                  <a:pt x="3973041" y="888628"/>
                  <a:pt x="3940485" y="765845"/>
                  <a:pt x="3875372" y="690190"/>
                </a:cubicBezTo>
                <a:cubicBezTo>
                  <a:pt x="3810260" y="614536"/>
                  <a:pt x="3733676" y="576709"/>
                  <a:pt x="3645619" y="576709"/>
                </a:cubicBezTo>
                <a:cubicBezTo>
                  <a:pt x="3400053" y="576709"/>
                  <a:pt x="3277270" y="823516"/>
                  <a:pt x="3277270" y="1317129"/>
                </a:cubicBezTo>
                <a:cubicBezTo>
                  <a:pt x="3277270" y="1593701"/>
                  <a:pt x="3309206" y="1781597"/>
                  <a:pt x="3373078" y="1880815"/>
                </a:cubicBezTo>
                <a:cubicBezTo>
                  <a:pt x="3436950" y="1980034"/>
                  <a:pt x="3526557" y="2029643"/>
                  <a:pt x="3641898" y="2029643"/>
                </a:cubicBezTo>
                <a:cubicBezTo>
                  <a:pt x="3847777" y="2029643"/>
                  <a:pt x="3963119" y="1889497"/>
                  <a:pt x="3987924" y="1609204"/>
                </a:cubicBezTo>
                <a:lnTo>
                  <a:pt x="4700439" y="1651992"/>
                </a:lnTo>
                <a:cubicBezTo>
                  <a:pt x="4666952" y="1963291"/>
                  <a:pt x="4551921" y="2202036"/>
                  <a:pt x="4355343" y="2368227"/>
                </a:cubicBezTo>
                <a:cubicBezTo>
                  <a:pt x="4158767" y="2534419"/>
                  <a:pt x="3917231" y="2617514"/>
                  <a:pt x="3630736" y="2617514"/>
                </a:cubicBezTo>
                <a:cubicBezTo>
                  <a:pt x="3285951" y="2617514"/>
                  <a:pt x="3007519" y="2503413"/>
                  <a:pt x="2795439" y="2275210"/>
                </a:cubicBezTo>
                <a:cubicBezTo>
                  <a:pt x="2583359" y="2047007"/>
                  <a:pt x="2477319" y="1731987"/>
                  <a:pt x="2477319" y="1330151"/>
                </a:cubicBezTo>
                <a:cubicBezTo>
                  <a:pt x="2477319" y="932036"/>
                  <a:pt x="2577778" y="610815"/>
                  <a:pt x="2778696" y="366489"/>
                </a:cubicBezTo>
                <a:cubicBezTo>
                  <a:pt x="2979613" y="122163"/>
                  <a:pt x="3259906" y="0"/>
                  <a:pt x="3619574" y="0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30000" dirty="0">
              <a:latin typeface="Franklin Gothic Heavy" panose="020B090302010202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2148214" y="4917933"/>
            <a:ext cx="667591" cy="652935"/>
          </a:xfrm>
          <a:custGeom>
            <a:avLst/>
            <a:gdLst/>
            <a:ahLst/>
            <a:cxnLst/>
            <a:rect l="l" t="t" r="r" b="b"/>
            <a:pathLst>
              <a:path w="500693" h="489701">
                <a:moveTo>
                  <a:pt x="0" y="0"/>
                </a:moveTo>
                <a:lnTo>
                  <a:pt x="500693" y="0"/>
                </a:lnTo>
                <a:lnTo>
                  <a:pt x="500693" y="489701"/>
                </a:lnTo>
                <a:lnTo>
                  <a:pt x="0" y="4897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312005" b="-13054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045FEC-A021-44C4-82BC-B82572B28E58}"/>
              </a:ext>
            </a:extLst>
          </p:cNvPr>
          <p:cNvSpPr txBox="1"/>
          <p:nvPr/>
        </p:nvSpPr>
        <p:spPr>
          <a:xfrm>
            <a:off x="2921000" y="5542293"/>
            <a:ext cx="6227765" cy="179622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5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kern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ea typeface="+mj-ea"/>
                <a:cs typeface="Poppins Thin Bold" panose="020B0604020202020204" charset="0"/>
              </a:rPr>
              <a:t>PROFILE</a:t>
            </a:r>
          </a:p>
        </p:txBody>
      </p:sp>
    </p:spTree>
    <p:extLst>
      <p:ext uri="{BB962C8B-B14F-4D97-AF65-F5344CB8AC3E}">
        <p14:creationId xmlns:p14="http://schemas.microsoft.com/office/powerpoint/2010/main" val="1027359673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52849" y="7167660"/>
            <a:ext cx="11651951" cy="1269939"/>
            <a:chOff x="0" y="0"/>
            <a:chExt cx="3236653" cy="3527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36653" cy="352761"/>
            </a:xfrm>
            <a:custGeom>
              <a:avLst/>
              <a:gdLst/>
              <a:ahLst/>
              <a:cxnLst/>
              <a:rect l="l" t="t" r="r" b="b"/>
              <a:pathLst>
                <a:path w="3236653" h="352761">
                  <a:moveTo>
                    <a:pt x="0" y="0"/>
                  </a:moveTo>
                  <a:lnTo>
                    <a:pt x="3236653" y="0"/>
                  </a:lnTo>
                  <a:lnTo>
                    <a:pt x="3236653" y="352761"/>
                  </a:lnTo>
                  <a:lnTo>
                    <a:pt x="0" y="352761"/>
                  </a:lnTo>
                  <a:close/>
                </a:path>
              </a:pathLst>
            </a:custGeom>
            <a:solidFill>
              <a:srgbClr val="15234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3236653" cy="400386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algn="ctr">
                <a:lnSpc>
                  <a:spcPts val="3360"/>
                </a:lnSpc>
              </a:pPr>
              <a:endParaRPr sz="2400"/>
            </a:p>
          </p:txBody>
        </p:sp>
      </p:grpSp>
      <p:sp>
        <p:nvSpPr>
          <p:cNvPr id="5" name="Freeform 5"/>
          <p:cNvSpPr/>
          <p:nvPr/>
        </p:nvSpPr>
        <p:spPr>
          <a:xfrm>
            <a:off x="11815379" y="776133"/>
            <a:ext cx="667591" cy="652935"/>
          </a:xfrm>
          <a:custGeom>
            <a:avLst/>
            <a:gdLst/>
            <a:ahLst/>
            <a:cxnLst/>
            <a:rect l="l" t="t" r="r" b="b"/>
            <a:pathLst>
              <a:path w="500693" h="489701">
                <a:moveTo>
                  <a:pt x="0" y="0"/>
                </a:moveTo>
                <a:lnTo>
                  <a:pt x="500693" y="0"/>
                </a:lnTo>
                <a:lnTo>
                  <a:pt x="500693" y="489701"/>
                </a:lnTo>
                <a:lnTo>
                  <a:pt x="0" y="489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312005" b="-13054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14803" y="76200"/>
            <a:ext cx="1834226" cy="1356353"/>
          </a:xfrm>
          <a:custGeom>
            <a:avLst/>
            <a:gdLst/>
            <a:ahLst/>
            <a:cxnLst/>
            <a:rect l="l" t="t" r="r" b="b"/>
            <a:pathLst>
              <a:path w="2043076" h="1404615">
                <a:moveTo>
                  <a:pt x="0" y="0"/>
                </a:moveTo>
                <a:lnTo>
                  <a:pt x="2043076" y="0"/>
                </a:lnTo>
                <a:lnTo>
                  <a:pt x="2043076" y="1404614"/>
                </a:lnTo>
                <a:lnTo>
                  <a:pt x="0" y="14046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211687" y="6887291"/>
            <a:ext cx="8036451" cy="490383"/>
          </a:xfrm>
          <a:custGeom>
            <a:avLst/>
            <a:gdLst/>
            <a:ahLst/>
            <a:cxnLst/>
            <a:rect l="l" t="t" r="r" b="b"/>
            <a:pathLst>
              <a:path w="6027338" h="367787">
                <a:moveTo>
                  <a:pt x="0" y="0"/>
                </a:moveTo>
                <a:lnTo>
                  <a:pt x="6027339" y="0"/>
                </a:lnTo>
                <a:lnTo>
                  <a:pt x="6027339" y="367787"/>
                </a:lnTo>
                <a:lnTo>
                  <a:pt x="0" y="3677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47870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Freeform 8"/>
          <p:cNvSpPr/>
          <p:nvPr/>
        </p:nvSpPr>
        <p:spPr>
          <a:xfrm>
            <a:off x="8585449" y="3437345"/>
            <a:ext cx="82517" cy="2552072"/>
          </a:xfrm>
          <a:custGeom>
            <a:avLst/>
            <a:gdLst/>
            <a:ahLst/>
            <a:cxnLst/>
            <a:rect l="l" t="t" r="r" b="b"/>
            <a:pathLst>
              <a:path w="55029" h="1914054">
                <a:moveTo>
                  <a:pt x="0" y="0"/>
                </a:moveTo>
                <a:lnTo>
                  <a:pt x="55029" y="0"/>
                </a:lnTo>
                <a:lnTo>
                  <a:pt x="55029" y="1914053"/>
                </a:lnTo>
                <a:lnTo>
                  <a:pt x="0" y="19140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487226" y="3420992"/>
            <a:ext cx="73372" cy="2552072"/>
          </a:xfrm>
          <a:custGeom>
            <a:avLst/>
            <a:gdLst/>
            <a:ahLst/>
            <a:cxnLst/>
            <a:rect l="l" t="t" r="r" b="b"/>
            <a:pathLst>
              <a:path w="55029" h="1914054">
                <a:moveTo>
                  <a:pt x="0" y="0"/>
                </a:moveTo>
                <a:lnTo>
                  <a:pt x="55029" y="0"/>
                </a:lnTo>
                <a:lnTo>
                  <a:pt x="55029" y="1914053"/>
                </a:lnTo>
                <a:lnTo>
                  <a:pt x="0" y="19140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449176" y="1987129"/>
            <a:ext cx="3348562" cy="2717822"/>
            <a:chOff x="0" y="0"/>
            <a:chExt cx="3777258" cy="3657600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9"/>
            <a:srcRect l="22945" r="22945"/>
            <a:stretch>
              <a:fillRect/>
            </a:stretch>
          </p:blipFill>
          <p:spPr>
            <a:xfrm>
              <a:off x="0" y="0"/>
              <a:ext cx="3777258" cy="3657600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4921289" y="3714859"/>
            <a:ext cx="3305740" cy="2669036"/>
            <a:chOff x="0" y="0"/>
            <a:chExt cx="3777258" cy="3657600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0"/>
            <a:srcRect l="20946" r="20946"/>
            <a:stretch>
              <a:fillRect/>
            </a:stretch>
          </p:blipFill>
          <p:spPr>
            <a:xfrm>
              <a:off x="0" y="0"/>
              <a:ext cx="3777258" cy="3657600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9297777" y="2030676"/>
            <a:ext cx="3143828" cy="2597967"/>
            <a:chOff x="0" y="0"/>
            <a:chExt cx="3777258" cy="3657600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1"/>
            <a:srcRect l="15603" r="15603"/>
            <a:stretch>
              <a:fillRect/>
            </a:stretch>
          </p:blipFill>
          <p:spPr>
            <a:xfrm>
              <a:off x="0" y="0"/>
              <a:ext cx="3777258" cy="3657600"/>
            </a:xfrm>
            <a:prstGeom prst="rect">
              <a:avLst/>
            </a:prstGeom>
          </p:spPr>
        </p:pic>
      </p:grpSp>
      <p:sp>
        <p:nvSpPr>
          <p:cNvPr id="16" name="TextBox 16"/>
          <p:cNvSpPr txBox="1"/>
          <p:nvPr/>
        </p:nvSpPr>
        <p:spPr>
          <a:xfrm>
            <a:off x="368219" y="4903202"/>
            <a:ext cx="4051745" cy="1712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2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  <a:t>More than </a:t>
            </a:r>
            <a:r>
              <a:rPr lang="en-US" sz="24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  <a:t>100</a:t>
            </a:r>
            <a:r>
              <a:rPr lang="en-US" sz="2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  <a:t> Freight Forwarder customers locally and internationally</a:t>
            </a:r>
          </a:p>
          <a:p>
            <a:pPr>
              <a:lnSpc>
                <a:spcPts val="3360"/>
              </a:lnSpc>
            </a:pPr>
            <a:endParaRPr lang="en-US" sz="24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Roboto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948921" y="203092"/>
            <a:ext cx="6589885" cy="1146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33"/>
              </a:lnSpc>
            </a:pPr>
            <a:r>
              <a:rPr lang="en-US" sz="4816" dirty="0">
                <a:solidFill>
                  <a:srgbClr val="152347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KEY MILESTONES</a:t>
            </a:r>
          </a:p>
          <a:p>
            <a:pPr>
              <a:lnSpc>
                <a:spcPts val="4333"/>
              </a:lnSpc>
            </a:pPr>
            <a:endParaRPr lang="en-US" sz="4816" dirty="0">
              <a:solidFill>
                <a:srgbClr val="152347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015022" y="6952982"/>
            <a:ext cx="5800129" cy="403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VALUE ADDED - FLEXIBILITY - RELIABILITY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953055" y="4915202"/>
            <a:ext cx="4051745" cy="1712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2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  <a:t>Charter: </a:t>
            </a:r>
            <a:r>
              <a:rPr lang="en-US" sz="24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  <a:t>52 charters </a:t>
            </a:r>
            <a:r>
              <a:rPr lang="en-US" sz="2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  <a:t>with many types of aircraft B737F/ B777F/ 747F/ B787Pax/ AN12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789278" y="2353144"/>
            <a:ext cx="4051745" cy="1275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2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  <a:t>Air freight volume: more than </a:t>
            </a:r>
            <a:r>
              <a:rPr lang="en-US" sz="24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  <a:t>5,000 tones </a:t>
            </a:r>
            <a:r>
              <a:rPr lang="en-US" sz="2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  <a:t>in 2022</a:t>
            </a:r>
          </a:p>
          <a:p>
            <a:pPr>
              <a:lnSpc>
                <a:spcPts val="3360"/>
              </a:lnSpc>
            </a:pPr>
            <a:endParaRPr lang="en-US" sz="24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Roboto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3142527" y="1006816"/>
            <a:ext cx="6302780" cy="654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7"/>
              </a:lnSpc>
              <a:spcBef>
                <a:spcPct val="0"/>
              </a:spcBef>
            </a:pPr>
            <a:r>
              <a:rPr lang="en-US" sz="2155" spc="1" dirty="0">
                <a:solidFill>
                  <a:schemeClr val="tx2"/>
                </a:solidFill>
                <a:latin typeface="Open Sans"/>
                <a:ea typeface="Open Sans"/>
                <a:cs typeface="Open Sans"/>
                <a:sym typeface="Open Sans"/>
              </a:rPr>
              <a:t>Being a key player on the ground allows us to bring our partner </a:t>
            </a:r>
            <a:r>
              <a:rPr lang="en-US" sz="2155" b="1" spc="1" dirty="0">
                <a:solidFill>
                  <a:schemeClr val="tx2"/>
                </a:solidFill>
                <a:latin typeface="Open Sans"/>
                <a:ea typeface="Open Sans"/>
                <a:cs typeface="Open Sans"/>
                <a:sym typeface="Open Sans"/>
              </a:rPr>
              <a:t>the right strategic approach</a:t>
            </a:r>
          </a:p>
        </p:txBody>
      </p:sp>
      <p:sp>
        <p:nvSpPr>
          <p:cNvPr id="22" name="Freeform 22"/>
          <p:cNvSpPr/>
          <p:nvPr/>
        </p:nvSpPr>
        <p:spPr>
          <a:xfrm>
            <a:off x="5348317" y="873267"/>
            <a:ext cx="2020552" cy="95648"/>
          </a:xfrm>
          <a:custGeom>
            <a:avLst/>
            <a:gdLst/>
            <a:ahLst/>
            <a:cxnLst/>
            <a:rect l="l" t="t" r="r" b="b"/>
            <a:pathLst>
              <a:path w="1515414" h="71736">
                <a:moveTo>
                  <a:pt x="0" y="0"/>
                </a:moveTo>
                <a:lnTo>
                  <a:pt x="1515414" y="0"/>
                </a:lnTo>
                <a:lnTo>
                  <a:pt x="1515414" y="71736"/>
                </a:lnTo>
                <a:lnTo>
                  <a:pt x="0" y="7173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8821578" y="2127477"/>
            <a:ext cx="1102588" cy="0"/>
          </a:xfrm>
          <a:prstGeom prst="line">
            <a:avLst/>
          </a:prstGeom>
          <a:ln w="47625" cap="rnd">
            <a:solidFill>
              <a:srgbClr val="33365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8190969" y="1500559"/>
            <a:ext cx="3892454" cy="664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5400" dirty="0">
                <a:solidFill>
                  <a:srgbClr val="333652"/>
                </a:solidFill>
                <a:latin typeface="DM Serif Display" panose="020B0604020202020204" charset="0"/>
              </a:rPr>
              <a:t>Get in Touch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43453" y="5327758"/>
            <a:ext cx="5257800" cy="925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89"/>
              </a:lnSpc>
            </a:pPr>
            <a:r>
              <a:rPr lang="en-US" sz="20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Discovery Planet, we believe long-term partnership is a key success for a strong and healthy business</a:t>
            </a:r>
          </a:p>
        </p:txBody>
      </p:sp>
      <p:sp>
        <p:nvSpPr>
          <p:cNvPr id="10" name="Freeform 15"/>
          <p:cNvSpPr/>
          <p:nvPr/>
        </p:nvSpPr>
        <p:spPr>
          <a:xfrm>
            <a:off x="6508124" y="2270862"/>
            <a:ext cx="587579" cy="587579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Freeform 17"/>
          <p:cNvSpPr/>
          <p:nvPr/>
        </p:nvSpPr>
        <p:spPr>
          <a:xfrm>
            <a:off x="6649433" y="2385167"/>
            <a:ext cx="304958" cy="311181"/>
          </a:xfrm>
          <a:custGeom>
            <a:avLst/>
            <a:gdLst/>
            <a:ahLst/>
            <a:cxnLst/>
            <a:rect l="l" t="t" r="r" b="b"/>
            <a:pathLst>
              <a:path w="304958" h="311181">
                <a:moveTo>
                  <a:pt x="0" y="0"/>
                </a:moveTo>
                <a:lnTo>
                  <a:pt x="304958" y="0"/>
                </a:lnTo>
                <a:lnTo>
                  <a:pt x="304958" y="311181"/>
                </a:lnTo>
                <a:lnTo>
                  <a:pt x="0" y="3111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5"/>
          <p:cNvSpPr/>
          <p:nvPr/>
        </p:nvSpPr>
        <p:spPr>
          <a:xfrm>
            <a:off x="6551154" y="3010841"/>
            <a:ext cx="587579" cy="587579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Freeform 15"/>
          <p:cNvSpPr/>
          <p:nvPr/>
        </p:nvSpPr>
        <p:spPr>
          <a:xfrm>
            <a:off x="6551154" y="3759917"/>
            <a:ext cx="587579" cy="587579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Freeform 9"/>
          <p:cNvSpPr/>
          <p:nvPr/>
        </p:nvSpPr>
        <p:spPr>
          <a:xfrm>
            <a:off x="6633341" y="3159246"/>
            <a:ext cx="383217" cy="290766"/>
          </a:xfrm>
          <a:custGeom>
            <a:avLst/>
            <a:gdLst/>
            <a:ahLst/>
            <a:cxnLst/>
            <a:rect l="l" t="t" r="r" b="b"/>
            <a:pathLst>
              <a:path w="383217" h="290766">
                <a:moveTo>
                  <a:pt x="0" y="0"/>
                </a:moveTo>
                <a:lnTo>
                  <a:pt x="383217" y="0"/>
                </a:lnTo>
                <a:lnTo>
                  <a:pt x="383217" y="290766"/>
                </a:lnTo>
                <a:lnTo>
                  <a:pt x="0" y="2907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3"/>
          <p:cNvSpPr/>
          <p:nvPr/>
        </p:nvSpPr>
        <p:spPr>
          <a:xfrm>
            <a:off x="6675549" y="3874515"/>
            <a:ext cx="298799" cy="358380"/>
          </a:xfrm>
          <a:custGeom>
            <a:avLst/>
            <a:gdLst/>
            <a:ahLst/>
            <a:cxnLst/>
            <a:rect l="l" t="t" r="r" b="b"/>
            <a:pathLst>
              <a:path w="298799" h="358380">
                <a:moveTo>
                  <a:pt x="0" y="0"/>
                </a:moveTo>
                <a:lnTo>
                  <a:pt x="298799" y="0"/>
                </a:lnTo>
                <a:lnTo>
                  <a:pt x="298799" y="358380"/>
                </a:lnTo>
                <a:lnTo>
                  <a:pt x="0" y="3583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3"/>
          <p:cNvSpPr txBox="1"/>
          <p:nvPr/>
        </p:nvSpPr>
        <p:spPr>
          <a:xfrm>
            <a:off x="7185427" y="2353141"/>
            <a:ext cx="3574055" cy="348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3"/>
              </a:lnSpc>
              <a:spcBef>
                <a:spcPct val="0"/>
              </a:spcBef>
            </a:pPr>
            <a:r>
              <a:rPr lang="en-US" sz="2102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ios Extended Bold"/>
              </a:rPr>
              <a:t>+84 (024) 3203 8628</a:t>
            </a:r>
          </a:p>
        </p:txBody>
      </p:sp>
      <p:sp>
        <p:nvSpPr>
          <p:cNvPr id="21" name="TextBox 23"/>
          <p:cNvSpPr txBox="1"/>
          <p:nvPr/>
        </p:nvSpPr>
        <p:spPr>
          <a:xfrm>
            <a:off x="7185427" y="3023208"/>
            <a:ext cx="3574055" cy="348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3"/>
              </a:lnSpc>
              <a:spcBef>
                <a:spcPct val="0"/>
              </a:spcBef>
            </a:pPr>
            <a:r>
              <a:rPr lang="en-US" sz="2102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ios Extended Bold"/>
              </a:rPr>
              <a:t>+</a:t>
            </a:r>
            <a:r>
              <a:rPr lang="en-US" sz="2102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ios Extended Bold"/>
              </a:rPr>
              <a:t>sales1@dcpvn.com</a:t>
            </a:r>
            <a:endParaRPr lang="en-US" sz="2102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ios Extended Bold"/>
            </a:endParaRPr>
          </a:p>
        </p:txBody>
      </p:sp>
      <p:sp>
        <p:nvSpPr>
          <p:cNvPr id="22" name="TextBox 23"/>
          <p:cNvSpPr txBox="1"/>
          <p:nvPr/>
        </p:nvSpPr>
        <p:spPr>
          <a:xfrm>
            <a:off x="7304630" y="3810001"/>
            <a:ext cx="4766093" cy="7204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43"/>
              </a:lnSpc>
              <a:spcBef>
                <a:spcPct val="0"/>
              </a:spcBef>
            </a:pPr>
            <a:r>
              <a:rPr lang="en-US" sz="2102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ios Extended Bold"/>
              </a:rPr>
              <a:t>Floor 33, Discovery complex, 302 Cau Giay, Hanoi, Vietnam</a:t>
            </a:r>
          </a:p>
        </p:txBody>
      </p:sp>
      <p:grpSp>
        <p:nvGrpSpPr>
          <p:cNvPr id="17" name="Group 2">
            <a:extLst>
              <a:ext uri="{FF2B5EF4-FFF2-40B4-BE49-F238E27FC236}">
                <a16:creationId xmlns:a16="http://schemas.microsoft.com/office/drawing/2014/main" id="{773498BF-2585-4681-B4F5-EA3D84F29E1F}"/>
              </a:ext>
            </a:extLst>
          </p:cNvPr>
          <p:cNvGrpSpPr/>
          <p:nvPr/>
        </p:nvGrpSpPr>
        <p:grpSpPr>
          <a:xfrm>
            <a:off x="898420" y="1788454"/>
            <a:ext cx="4434070" cy="3032348"/>
            <a:chOff x="0" y="0"/>
            <a:chExt cx="4679749" cy="3276072"/>
          </a:xfrm>
        </p:grpSpPr>
        <p:pic>
          <p:nvPicPr>
            <p:cNvPr id="18" name="Picture 3">
              <a:extLst>
                <a:ext uri="{FF2B5EF4-FFF2-40B4-BE49-F238E27FC236}">
                  <a16:creationId xmlns:a16="http://schemas.microsoft.com/office/drawing/2014/main" id="{BFBDCA5A-402E-4F71-96C3-BB46BF3DF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2369" r="2369"/>
            <a:stretch>
              <a:fillRect/>
            </a:stretch>
          </p:blipFill>
          <p:spPr>
            <a:xfrm>
              <a:off x="0" y="0"/>
              <a:ext cx="4679749" cy="3276072"/>
            </a:xfrm>
            <a:prstGeom prst="rect">
              <a:avLst/>
            </a:prstGeom>
          </p:spPr>
        </p:pic>
      </p:grpSp>
      <p:grpSp>
        <p:nvGrpSpPr>
          <p:cNvPr id="19" name="Group 4">
            <a:extLst>
              <a:ext uri="{FF2B5EF4-FFF2-40B4-BE49-F238E27FC236}">
                <a16:creationId xmlns:a16="http://schemas.microsoft.com/office/drawing/2014/main" id="{6E6384C0-24F6-48A5-8989-85325945D3D6}"/>
              </a:ext>
            </a:extLst>
          </p:cNvPr>
          <p:cNvGrpSpPr/>
          <p:nvPr/>
        </p:nvGrpSpPr>
        <p:grpSpPr>
          <a:xfrm>
            <a:off x="7569200" y="4687146"/>
            <a:ext cx="3886200" cy="2530448"/>
            <a:chOff x="0" y="0"/>
            <a:chExt cx="4958438" cy="3657600"/>
          </a:xfrm>
        </p:grpSpPr>
        <p:pic>
          <p:nvPicPr>
            <p:cNvPr id="23" name="Picture 5">
              <a:extLst>
                <a:ext uri="{FF2B5EF4-FFF2-40B4-BE49-F238E27FC236}">
                  <a16:creationId xmlns:a16="http://schemas.microsoft.com/office/drawing/2014/main" id="{0EA7893D-2992-4489-9033-F7A86C2F6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10294" r="35818"/>
            <a:stretch>
              <a:fillRect/>
            </a:stretch>
          </p:blipFill>
          <p:spPr>
            <a:xfrm>
              <a:off x="0" y="0"/>
              <a:ext cx="4958438" cy="3657600"/>
            </a:xfrm>
            <a:prstGeom prst="rect">
              <a:avLst/>
            </a:prstGeom>
          </p:spPr>
        </p:pic>
      </p:grpSp>
      <p:sp>
        <p:nvSpPr>
          <p:cNvPr id="24" name="Freeform 6">
            <a:extLst>
              <a:ext uri="{FF2B5EF4-FFF2-40B4-BE49-F238E27FC236}">
                <a16:creationId xmlns:a16="http://schemas.microsoft.com/office/drawing/2014/main" id="{DF507A9C-BCD8-4A35-8528-33231747F7E6}"/>
              </a:ext>
            </a:extLst>
          </p:cNvPr>
          <p:cNvSpPr/>
          <p:nvPr/>
        </p:nvSpPr>
        <p:spPr>
          <a:xfrm rot="10800000">
            <a:off x="11585324" y="6137346"/>
            <a:ext cx="2065134" cy="886130"/>
          </a:xfrm>
          <a:custGeom>
            <a:avLst/>
            <a:gdLst/>
            <a:ahLst/>
            <a:cxnLst/>
            <a:rect l="l" t="t" r="r" b="b"/>
            <a:pathLst>
              <a:path w="2065134" h="886130">
                <a:moveTo>
                  <a:pt x="0" y="0"/>
                </a:moveTo>
                <a:lnTo>
                  <a:pt x="2065134" y="0"/>
                </a:lnTo>
                <a:lnTo>
                  <a:pt x="2065134" y="886130"/>
                </a:lnTo>
                <a:lnTo>
                  <a:pt x="0" y="8861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9D572C86-9CE8-4167-9B0C-B4B0A9605D09}"/>
              </a:ext>
            </a:extLst>
          </p:cNvPr>
          <p:cNvSpPr/>
          <p:nvPr/>
        </p:nvSpPr>
        <p:spPr>
          <a:xfrm rot="16180779">
            <a:off x="11506982" y="86413"/>
            <a:ext cx="156684" cy="1325791"/>
          </a:xfrm>
          <a:custGeom>
            <a:avLst/>
            <a:gdLst/>
            <a:ahLst/>
            <a:cxnLst/>
            <a:rect l="l" t="t" r="r" b="b"/>
            <a:pathLst>
              <a:path w="156684" h="1325791">
                <a:moveTo>
                  <a:pt x="0" y="0"/>
                </a:moveTo>
                <a:lnTo>
                  <a:pt x="156685" y="0"/>
                </a:lnTo>
                <a:lnTo>
                  <a:pt x="156685" y="1325791"/>
                </a:lnTo>
                <a:lnTo>
                  <a:pt x="0" y="132579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2">
            <a:extLst>
              <a:ext uri="{FF2B5EF4-FFF2-40B4-BE49-F238E27FC236}">
                <a16:creationId xmlns:a16="http://schemas.microsoft.com/office/drawing/2014/main" id="{8CEA9BA6-92A7-474C-9EF2-D71F025D05F4}"/>
              </a:ext>
            </a:extLst>
          </p:cNvPr>
          <p:cNvSpPr/>
          <p:nvPr/>
        </p:nvSpPr>
        <p:spPr>
          <a:xfrm rot="5400000">
            <a:off x="-20402" y="3149746"/>
            <a:ext cx="1784336" cy="256627"/>
          </a:xfrm>
          <a:custGeom>
            <a:avLst/>
            <a:gdLst/>
            <a:ahLst/>
            <a:cxnLst/>
            <a:rect l="l" t="t" r="r" b="b"/>
            <a:pathLst>
              <a:path w="1531086" h="384530">
                <a:moveTo>
                  <a:pt x="0" y="0"/>
                </a:moveTo>
                <a:lnTo>
                  <a:pt x="1531086" y="0"/>
                </a:lnTo>
                <a:lnTo>
                  <a:pt x="1531086" y="384530"/>
                </a:lnTo>
                <a:lnTo>
                  <a:pt x="0" y="38453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33024" r="-3302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4">
            <a:extLst>
              <a:ext uri="{FF2B5EF4-FFF2-40B4-BE49-F238E27FC236}">
                <a16:creationId xmlns:a16="http://schemas.microsoft.com/office/drawing/2014/main" id="{3B953B3B-4634-486C-A899-1860C2372073}"/>
              </a:ext>
            </a:extLst>
          </p:cNvPr>
          <p:cNvSpPr/>
          <p:nvPr/>
        </p:nvSpPr>
        <p:spPr>
          <a:xfrm>
            <a:off x="5265300" y="360791"/>
            <a:ext cx="2407012" cy="1747977"/>
          </a:xfrm>
          <a:custGeom>
            <a:avLst/>
            <a:gdLst/>
            <a:ahLst/>
            <a:cxnLst/>
            <a:rect l="l" t="t" r="r" b="b"/>
            <a:pathLst>
              <a:path w="1490095" h="1024440">
                <a:moveTo>
                  <a:pt x="0" y="0"/>
                </a:moveTo>
                <a:lnTo>
                  <a:pt x="1490094" y="0"/>
                </a:lnTo>
                <a:lnTo>
                  <a:pt x="1490094" y="1024440"/>
                </a:lnTo>
                <a:lnTo>
                  <a:pt x="0" y="102444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logo with a planet in the middle&#10;&#10;Description automatically generated">
            <a:extLst>
              <a:ext uri="{FF2B5EF4-FFF2-40B4-BE49-F238E27FC236}">
                <a16:creationId xmlns:a16="http://schemas.microsoft.com/office/drawing/2014/main" id="{22399ABF-16AC-6BB2-EC44-F2E353EB23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9" r="12375" b="1"/>
          <a:stretch/>
        </p:blipFill>
        <p:spPr>
          <a:xfrm>
            <a:off x="2387600" y="706800"/>
            <a:ext cx="2667000" cy="2447826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2" y="0"/>
                </a:lnTo>
                <a:lnTo>
                  <a:pt x="5998730" y="19709"/>
                </a:lnTo>
                <a:cubicBezTo>
                  <a:pt x="6001245" y="280059"/>
                  <a:pt x="5986415" y="540409"/>
                  <a:pt x="5999656" y="800631"/>
                </a:cubicBezTo>
                <a:cubicBezTo>
                  <a:pt x="6009855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3" y="3561638"/>
                  <a:pt x="5989197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1" y="4176620"/>
                </a:lnTo>
                <a:cubicBezTo>
                  <a:pt x="5886702" y="4176651"/>
                  <a:pt x="5821788" y="4174749"/>
                  <a:pt x="5756905" y="4173480"/>
                </a:cubicBezTo>
                <a:cubicBezTo>
                  <a:pt x="5518559" y="4169040"/>
                  <a:pt x="5280086" y="4173480"/>
                  <a:pt x="5042247" y="4150774"/>
                </a:cubicBezTo>
                <a:cubicBezTo>
                  <a:pt x="4977618" y="4144622"/>
                  <a:pt x="4912546" y="4140690"/>
                  <a:pt x="4847600" y="4141467"/>
                </a:cubicBezTo>
                <a:cubicBezTo>
                  <a:pt x="4782655" y="4142244"/>
                  <a:pt x="4717835" y="4147730"/>
                  <a:pt x="4653713" y="4160414"/>
                </a:cubicBezTo>
                <a:cubicBezTo>
                  <a:pt x="4446571" y="4200625"/>
                  <a:pt x="4238796" y="4203162"/>
                  <a:pt x="4029497" y="4186925"/>
                </a:cubicBezTo>
                <a:cubicBezTo>
                  <a:pt x="3943621" y="4180203"/>
                  <a:pt x="3857746" y="4169040"/>
                  <a:pt x="3771489" y="4171196"/>
                </a:cubicBezTo>
                <a:cubicBezTo>
                  <a:pt x="3623585" y="4175129"/>
                  <a:pt x="3475554" y="4167137"/>
                  <a:pt x="3327523" y="4169167"/>
                </a:cubicBezTo>
                <a:cubicBezTo>
                  <a:pt x="3323528" y="4169738"/>
                  <a:pt x="3319443" y="4169205"/>
                  <a:pt x="3315727" y="4167645"/>
                </a:cubicBezTo>
                <a:cubicBezTo>
                  <a:pt x="3278941" y="4142402"/>
                  <a:pt x="3238603" y="4152169"/>
                  <a:pt x="3200549" y="4158765"/>
                </a:cubicBezTo>
                <a:cubicBezTo>
                  <a:pt x="3074082" y="4180710"/>
                  <a:pt x="2947742" y="4191492"/>
                  <a:pt x="2819246" y="4174494"/>
                </a:cubicBezTo>
                <a:cubicBezTo>
                  <a:pt x="2696546" y="4156698"/>
                  <a:pt x="2572096" y="4154478"/>
                  <a:pt x="2448851" y="4167898"/>
                </a:cubicBezTo>
                <a:cubicBezTo>
                  <a:pt x="2279383" y="4187687"/>
                  <a:pt x="2110549" y="4183501"/>
                  <a:pt x="1941462" y="4167898"/>
                </a:cubicBezTo>
                <a:cubicBezTo>
                  <a:pt x="1872837" y="4161556"/>
                  <a:pt x="1803198" y="4150774"/>
                  <a:pt x="1735208" y="4166630"/>
                </a:cubicBezTo>
                <a:cubicBezTo>
                  <a:pt x="1651489" y="4186038"/>
                  <a:pt x="1568023" y="4179695"/>
                  <a:pt x="1484050" y="4175382"/>
                </a:cubicBezTo>
                <a:cubicBezTo>
                  <a:pt x="1377752" y="4169801"/>
                  <a:pt x="1271708" y="4153692"/>
                  <a:pt x="1165029" y="4166376"/>
                </a:cubicBezTo>
                <a:cubicBezTo>
                  <a:pt x="1115685" y="4172211"/>
                  <a:pt x="1066722" y="4181471"/>
                  <a:pt x="1016744" y="4179061"/>
                </a:cubicBezTo>
                <a:cubicBezTo>
                  <a:pt x="878481" y="4172719"/>
                  <a:pt x="740344" y="4165235"/>
                  <a:pt x="601826" y="4166376"/>
                </a:cubicBezTo>
                <a:cubicBezTo>
                  <a:pt x="543857" y="4166757"/>
                  <a:pt x="486268" y="4168659"/>
                  <a:pt x="428553" y="4172845"/>
                </a:cubicBezTo>
                <a:cubicBezTo>
                  <a:pt x="320859" y="4180710"/>
                  <a:pt x="213546" y="4170055"/>
                  <a:pt x="106234" y="4166249"/>
                </a:cubicBezTo>
                <a:lnTo>
                  <a:pt x="0" y="4171008"/>
                </a:lnTo>
                <a:close/>
              </a:path>
            </a:pathLst>
          </a:cu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5E0903C-516C-8DA5-488E-2B82F33C6E49}"/>
              </a:ext>
            </a:extLst>
          </p:cNvPr>
          <p:cNvSpPr txBox="1"/>
          <p:nvPr/>
        </p:nvSpPr>
        <p:spPr>
          <a:xfrm>
            <a:off x="5571512" y="4624090"/>
            <a:ext cx="6398794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548"/>
              </a:lnSpc>
            </a:pPr>
            <a:r>
              <a:rPr lang="en-US" sz="24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ARE RECOGNIZED AS A YOUNG, QUALIFIED AND PROFESSIONAL TEAM, GREAT FINANCIAL STRENGTH, A PROVEN TRACK RECORD, AND THE RIGHT STRATEGIC PARTNER TO ENSURE AND MAINTAIN A LONG-TERM PARTNERSHIP WITH AIRLINES.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8F754F-9DA4-42E1-B30D-318CFB8B64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0" y="4406376"/>
            <a:ext cx="245663" cy="2257759"/>
          </a:xfrm>
          <a:prstGeom prst="rect">
            <a:avLst/>
          </a:prstGeom>
        </p:spPr>
      </p:pic>
      <p:sp>
        <p:nvSpPr>
          <p:cNvPr id="10" name="Freeform 4">
            <a:extLst>
              <a:ext uri="{FF2B5EF4-FFF2-40B4-BE49-F238E27FC236}">
                <a16:creationId xmlns:a16="http://schemas.microsoft.com/office/drawing/2014/main" id="{7BAC6CA8-69F1-4F92-9F45-2CDAC20CC50B}"/>
              </a:ext>
            </a:extLst>
          </p:cNvPr>
          <p:cNvSpPr/>
          <p:nvPr/>
        </p:nvSpPr>
        <p:spPr>
          <a:xfrm>
            <a:off x="12141200" y="6313559"/>
            <a:ext cx="667591" cy="652935"/>
          </a:xfrm>
          <a:custGeom>
            <a:avLst/>
            <a:gdLst/>
            <a:ahLst/>
            <a:cxnLst/>
            <a:rect l="l" t="t" r="r" b="b"/>
            <a:pathLst>
              <a:path w="500693" h="489701">
                <a:moveTo>
                  <a:pt x="0" y="0"/>
                </a:moveTo>
                <a:lnTo>
                  <a:pt x="500693" y="0"/>
                </a:lnTo>
                <a:lnTo>
                  <a:pt x="500693" y="489701"/>
                </a:lnTo>
                <a:lnTo>
                  <a:pt x="0" y="4897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312005" b="-130540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5F079F3E-C5B3-4194-A977-A1442B0ABF2A}"/>
              </a:ext>
            </a:extLst>
          </p:cNvPr>
          <p:cNvSpPr/>
          <p:nvPr/>
        </p:nvSpPr>
        <p:spPr>
          <a:xfrm rot="5400000">
            <a:off x="5915827" y="1851830"/>
            <a:ext cx="4021733" cy="351812"/>
          </a:xfrm>
          <a:custGeom>
            <a:avLst/>
            <a:gdLst/>
            <a:ahLst/>
            <a:cxnLst/>
            <a:rect l="l" t="t" r="r" b="b"/>
            <a:pathLst>
              <a:path w="1580302" h="396662">
                <a:moveTo>
                  <a:pt x="0" y="0"/>
                </a:moveTo>
                <a:lnTo>
                  <a:pt x="1580302" y="0"/>
                </a:lnTo>
                <a:lnTo>
                  <a:pt x="1580302" y="396662"/>
                </a:lnTo>
                <a:lnTo>
                  <a:pt x="0" y="3966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1274" r="-412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2A79265E-0AAC-47BB-B4BF-FEEE0252483D}"/>
              </a:ext>
            </a:extLst>
          </p:cNvPr>
          <p:cNvSpPr txBox="1"/>
          <p:nvPr/>
        </p:nvSpPr>
        <p:spPr>
          <a:xfrm>
            <a:off x="254000" y="4979531"/>
            <a:ext cx="6777197" cy="9167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lnSpc>
                <a:spcPts val="7657"/>
              </a:lnSpc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chemeClr val="tx2">
                    <a:lumMod val="75000"/>
                  </a:schemeClr>
                </a:solidFill>
              </a:rPr>
              <a:t>AIR SOLUTION</a:t>
            </a:r>
            <a:endParaRPr lang="en-US" sz="4400" dirty="0">
              <a:solidFill>
                <a:srgbClr val="152347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E3770E-F083-4039-BC40-518EDB4F07D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90"/>
          <a:stretch/>
        </p:blipFill>
        <p:spPr>
          <a:xfrm>
            <a:off x="8102600" y="8468"/>
            <a:ext cx="4773519" cy="364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583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5712481" y="1502113"/>
            <a:ext cx="1102588" cy="0"/>
          </a:xfrm>
          <a:prstGeom prst="line">
            <a:avLst/>
          </a:prstGeom>
          <a:ln w="47625" cap="rnd">
            <a:solidFill>
              <a:srgbClr val="33365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109335" y="1334201"/>
            <a:ext cx="8627057" cy="4438273"/>
          </a:xfrm>
          <a:prstGeom prst="rect">
            <a:avLst/>
          </a:prstGeom>
        </p:spPr>
      </p:pic>
      <p:pic>
        <p:nvPicPr>
          <p:cNvPr id="7" name="Picture 6" descr="cid:image002.png@01D8DEF1.001B189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99" y="304801"/>
            <a:ext cx="2514601" cy="161766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id="{26E03825-8E06-4A17-95FE-886C5AA263F7}"/>
              </a:ext>
            </a:extLst>
          </p:cNvPr>
          <p:cNvSpPr txBox="1"/>
          <p:nvPr/>
        </p:nvSpPr>
        <p:spPr>
          <a:xfrm>
            <a:off x="2399437" y="339487"/>
            <a:ext cx="8262844" cy="5808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Droid Serif Bold"/>
              </a:rPr>
              <a:t>Well structured business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5B32DA7-C3E3-43EE-AD53-C6549F770E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35385" y="676976"/>
            <a:ext cx="666750" cy="657225"/>
          </a:xfrm>
          <a:prstGeom prst="rect">
            <a:avLst/>
          </a:prstGeom>
        </p:spPr>
      </p:pic>
      <p:sp>
        <p:nvSpPr>
          <p:cNvPr id="14" name="Freeform 5"/>
          <p:cNvSpPr/>
          <p:nvPr/>
        </p:nvSpPr>
        <p:spPr>
          <a:xfrm>
            <a:off x="-17209" y="6629370"/>
            <a:ext cx="13004800" cy="689635"/>
          </a:xfrm>
          <a:custGeom>
            <a:avLst/>
            <a:gdLst/>
            <a:ahLst/>
            <a:cxnLst/>
            <a:rect l="l" t="t" r="r" b="b"/>
            <a:pathLst>
              <a:path w="9753600" h="517226">
                <a:moveTo>
                  <a:pt x="0" y="0"/>
                </a:moveTo>
                <a:lnTo>
                  <a:pt x="9753600" y="0"/>
                </a:lnTo>
                <a:lnTo>
                  <a:pt x="9753600" y="517226"/>
                </a:lnTo>
                <a:lnTo>
                  <a:pt x="0" y="5172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09761" b="-4952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9"/>
          <p:cNvSpPr txBox="1"/>
          <p:nvPr/>
        </p:nvSpPr>
        <p:spPr>
          <a:xfrm>
            <a:off x="1320800" y="6732095"/>
            <a:ext cx="10515600" cy="427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dirty="0">
                <a:solidFill>
                  <a:srgbClr val="FFFFFF"/>
                </a:solidFill>
                <a:latin typeface="Paalalabas Wide"/>
                <a:ea typeface="Paalalabas Wide"/>
                <a:cs typeface="Paalalabas Wide"/>
                <a:sym typeface="Paalalabas Wide"/>
              </a:rPr>
              <a:t>VALUE ADDED - FLEXIBILITY - RELIABILITY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10288" y="0"/>
            <a:ext cx="4565943" cy="5898493"/>
            <a:chOff x="0" y="0"/>
            <a:chExt cx="3093725" cy="41346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93725" cy="4134655"/>
            </a:xfrm>
            <a:custGeom>
              <a:avLst/>
              <a:gdLst/>
              <a:ahLst/>
              <a:cxnLst/>
              <a:rect l="l" t="t" r="r" b="b"/>
              <a:pathLst>
                <a:path w="3093725" h="4134655">
                  <a:moveTo>
                    <a:pt x="0" y="0"/>
                  </a:moveTo>
                  <a:lnTo>
                    <a:pt x="0" y="4134655"/>
                  </a:lnTo>
                  <a:lnTo>
                    <a:pt x="3093725" y="3208664"/>
                  </a:lnTo>
                  <a:lnTo>
                    <a:pt x="3093725" y="0"/>
                  </a:lnTo>
                  <a:close/>
                </a:path>
              </a:pathLst>
            </a:custGeom>
            <a:blipFill>
              <a:blip r:embed="rId2"/>
              <a:stretch>
                <a:fillRect l="-64373" r="-3622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1895715" y="4557539"/>
            <a:ext cx="667591" cy="652935"/>
          </a:xfrm>
          <a:custGeom>
            <a:avLst/>
            <a:gdLst/>
            <a:ahLst/>
            <a:cxnLst/>
            <a:rect l="l" t="t" r="r" b="b"/>
            <a:pathLst>
              <a:path w="500693" h="489701">
                <a:moveTo>
                  <a:pt x="0" y="0"/>
                </a:moveTo>
                <a:lnTo>
                  <a:pt x="500693" y="0"/>
                </a:lnTo>
                <a:lnTo>
                  <a:pt x="500693" y="489701"/>
                </a:lnTo>
                <a:lnTo>
                  <a:pt x="0" y="489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312005" b="-13054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7209" y="6629370"/>
            <a:ext cx="13004800" cy="689635"/>
          </a:xfrm>
          <a:custGeom>
            <a:avLst/>
            <a:gdLst/>
            <a:ahLst/>
            <a:cxnLst/>
            <a:rect l="l" t="t" r="r" b="b"/>
            <a:pathLst>
              <a:path w="9753600" h="517226">
                <a:moveTo>
                  <a:pt x="0" y="0"/>
                </a:moveTo>
                <a:lnTo>
                  <a:pt x="9753600" y="0"/>
                </a:lnTo>
                <a:lnTo>
                  <a:pt x="9753600" y="517226"/>
                </a:lnTo>
                <a:lnTo>
                  <a:pt x="0" y="5172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09761" b="-4952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5400000">
            <a:off x="6768246" y="1246293"/>
            <a:ext cx="2107069" cy="528883"/>
          </a:xfrm>
          <a:custGeom>
            <a:avLst/>
            <a:gdLst/>
            <a:ahLst/>
            <a:cxnLst/>
            <a:rect l="l" t="t" r="r" b="b"/>
            <a:pathLst>
              <a:path w="1580302" h="396662">
                <a:moveTo>
                  <a:pt x="0" y="0"/>
                </a:moveTo>
                <a:lnTo>
                  <a:pt x="1580302" y="0"/>
                </a:lnTo>
                <a:lnTo>
                  <a:pt x="1580302" y="396662"/>
                </a:lnTo>
                <a:lnTo>
                  <a:pt x="0" y="3966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1274" r="-412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392203" y="583105"/>
            <a:ext cx="4534481" cy="10605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657"/>
              </a:lnSpc>
            </a:pPr>
            <a:r>
              <a:rPr lang="en-US" sz="8509" dirty="0">
                <a:solidFill>
                  <a:srgbClr val="152347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About Us</a:t>
            </a:r>
          </a:p>
        </p:txBody>
      </p:sp>
      <p:sp>
        <p:nvSpPr>
          <p:cNvPr id="8" name="Freeform 8"/>
          <p:cNvSpPr/>
          <p:nvPr/>
        </p:nvSpPr>
        <p:spPr>
          <a:xfrm>
            <a:off x="-31750" y="75604"/>
            <a:ext cx="2332128" cy="1756826"/>
          </a:xfrm>
          <a:custGeom>
            <a:avLst/>
            <a:gdLst/>
            <a:ahLst/>
            <a:cxnLst/>
            <a:rect l="l" t="t" r="r" b="b"/>
            <a:pathLst>
              <a:path w="2043076" h="1404615">
                <a:moveTo>
                  <a:pt x="0" y="0"/>
                </a:moveTo>
                <a:lnTo>
                  <a:pt x="2043076" y="0"/>
                </a:lnTo>
                <a:lnTo>
                  <a:pt x="2043076" y="1404615"/>
                </a:lnTo>
                <a:lnTo>
                  <a:pt x="0" y="14046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320800" y="6732095"/>
            <a:ext cx="10515600" cy="427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dirty="0">
                <a:solidFill>
                  <a:srgbClr val="FFFFFF"/>
                </a:solidFill>
                <a:latin typeface="Paalalabas Wide"/>
                <a:ea typeface="Paalalabas Wide"/>
                <a:cs typeface="Paalalabas Wide"/>
                <a:sym typeface="Paalalabas Wide"/>
              </a:rPr>
              <a:t>VALUE ADDED - FLEXIBILITY - RELIABILITY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28568" y="2125084"/>
            <a:ext cx="6232243" cy="2148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60"/>
              </a:lnSpc>
            </a:pPr>
            <a:endParaRPr sz="2400" dirty="0">
              <a:solidFill>
                <a:schemeClr val="tx2">
                  <a:lumMod val="75000"/>
                </a:schemeClr>
              </a:solidFill>
            </a:endParaRPr>
          </a:p>
          <a:p>
            <a:pPr algn="just">
              <a:lnSpc>
                <a:spcPts val="3360"/>
              </a:lnSpc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Poppins Thin Bold" panose="020B0604020202020204" charset="0"/>
                <a:ea typeface="Roboto"/>
                <a:cs typeface="Poppins Thin Bold" panose="020B0604020202020204" charset="0"/>
                <a:sym typeface="Roboto"/>
              </a:rPr>
              <a:t>Led by an experience management team with over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Poppins Thin Bold" panose="020B0604020202020204" charset="0"/>
                <a:ea typeface="Roboto Bold"/>
                <a:cs typeface="Poppins Thin Bold" panose="020B0604020202020204" charset="0"/>
                <a:sym typeface="Roboto Bold"/>
              </a:rPr>
              <a:t>20 years experience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Poppins Thin Bold" panose="020B0604020202020204" charset="0"/>
                <a:ea typeface="Roboto"/>
                <a:cs typeface="Poppins Thin Bold" panose="020B0604020202020204" charset="0"/>
                <a:sym typeface="Roboto"/>
              </a:rPr>
              <a:t>with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Poppins Thin Bold" panose="020B0604020202020204" charset="0"/>
                <a:ea typeface="Roboto Bold"/>
                <a:cs typeface="Poppins Thin Bold" panose="020B0604020202020204" charset="0"/>
                <a:sym typeface="Roboto Bold"/>
              </a:rPr>
              <a:t>International Airlines General Sales Agency</a:t>
            </a:r>
          </a:p>
          <a:p>
            <a:pPr algn="just">
              <a:lnSpc>
                <a:spcPts val="3360"/>
              </a:lnSpc>
            </a:pPr>
            <a:endParaRPr lang="en-US" sz="2400" b="1" dirty="0">
              <a:solidFill>
                <a:schemeClr val="tx2">
                  <a:lumMod val="75000"/>
                </a:schemeClr>
              </a:solidFill>
              <a:latin typeface="Roboto Bold"/>
              <a:ea typeface="Roboto Bold"/>
              <a:cs typeface="Roboto Bold"/>
              <a:sym typeface="Roboto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28569" y="5003985"/>
            <a:ext cx="6485191" cy="1314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6"/>
              </a:lnSpc>
            </a:pPr>
            <a:r>
              <a:rPr lang="en-US" sz="2497" dirty="0">
                <a:solidFill>
                  <a:schemeClr val="tx2">
                    <a:lumMod val="75000"/>
                  </a:schemeClr>
                </a:solidFill>
                <a:latin typeface="Poppins Thin Bold" panose="020B0604020202020204" charset="0"/>
                <a:ea typeface="Roboto"/>
                <a:cs typeface="Poppins Thin Bold" panose="020B0604020202020204" charset="0"/>
                <a:sym typeface="Roboto"/>
              </a:rPr>
              <a:t>Customer-driven with </a:t>
            </a:r>
            <a:r>
              <a:rPr lang="en-US" sz="2497" b="1" dirty="0">
                <a:solidFill>
                  <a:schemeClr val="tx2">
                    <a:lumMod val="75000"/>
                  </a:schemeClr>
                </a:solidFill>
                <a:latin typeface="Poppins Thin Bold" panose="020B0604020202020204" charset="0"/>
                <a:ea typeface="Roboto Bold"/>
                <a:cs typeface="Poppins Thin Bold" panose="020B0604020202020204" charset="0"/>
                <a:sym typeface="Roboto Bold"/>
              </a:rPr>
              <a:t>strong local relationships</a:t>
            </a:r>
            <a:r>
              <a:rPr lang="en-US" sz="2497" dirty="0">
                <a:solidFill>
                  <a:schemeClr val="tx2">
                    <a:lumMod val="75000"/>
                  </a:schemeClr>
                </a:solidFill>
                <a:latin typeface="Poppins Thin Bold" panose="020B0604020202020204" charset="0"/>
                <a:ea typeface="Roboto"/>
                <a:cs typeface="Poppins Thin Bold" panose="020B0604020202020204" charset="0"/>
                <a:sym typeface="Roboto"/>
              </a:rPr>
              <a:t> in the Vietnam market</a:t>
            </a:r>
          </a:p>
          <a:p>
            <a:pPr>
              <a:lnSpc>
                <a:spcPts val="3496"/>
              </a:lnSpc>
            </a:pPr>
            <a:endParaRPr lang="en-US" sz="2497" dirty="0">
              <a:solidFill>
                <a:schemeClr val="tx2">
                  <a:lumMod val="75000"/>
                </a:schemeClr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33145" y="6950451"/>
            <a:ext cx="7284727" cy="1441389"/>
            <a:chOff x="0" y="-47625"/>
            <a:chExt cx="3236653" cy="400386"/>
          </a:xfrm>
        </p:grpSpPr>
        <p:sp>
          <p:nvSpPr>
            <p:cNvPr id="3" name="Freeform 3"/>
            <p:cNvSpPr/>
            <p:nvPr/>
          </p:nvSpPr>
          <p:spPr>
            <a:xfrm>
              <a:off x="0" y="20373"/>
              <a:ext cx="2989030" cy="35525"/>
            </a:xfrm>
            <a:custGeom>
              <a:avLst/>
              <a:gdLst/>
              <a:ahLst/>
              <a:cxnLst/>
              <a:rect l="l" t="t" r="r" b="b"/>
              <a:pathLst>
                <a:path w="3236653" h="352761">
                  <a:moveTo>
                    <a:pt x="0" y="0"/>
                  </a:moveTo>
                  <a:lnTo>
                    <a:pt x="3236653" y="0"/>
                  </a:lnTo>
                  <a:lnTo>
                    <a:pt x="3236653" y="352761"/>
                  </a:lnTo>
                  <a:lnTo>
                    <a:pt x="0" y="352761"/>
                  </a:lnTo>
                  <a:close/>
                </a:path>
              </a:pathLst>
            </a:custGeom>
            <a:solidFill>
              <a:srgbClr val="15234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3236653" cy="400386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algn="ctr">
                <a:lnSpc>
                  <a:spcPts val="3360"/>
                </a:lnSpc>
              </a:pPr>
              <a:endParaRPr sz="24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79695" y="-1322631"/>
            <a:ext cx="8245649" cy="2705057"/>
            <a:chOff x="0" y="0"/>
            <a:chExt cx="961344" cy="31537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61344" cy="315377"/>
            </a:xfrm>
            <a:custGeom>
              <a:avLst/>
              <a:gdLst/>
              <a:ahLst/>
              <a:cxnLst/>
              <a:rect l="l" t="t" r="r" b="b"/>
              <a:pathLst>
                <a:path w="961344" h="315377">
                  <a:moveTo>
                    <a:pt x="203200" y="0"/>
                  </a:moveTo>
                  <a:lnTo>
                    <a:pt x="961344" y="0"/>
                  </a:lnTo>
                  <a:lnTo>
                    <a:pt x="758144" y="315377"/>
                  </a:lnTo>
                  <a:lnTo>
                    <a:pt x="0" y="31537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E7E7E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47625"/>
              <a:ext cx="758144" cy="363002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algn="ctr">
                <a:lnSpc>
                  <a:spcPts val="3360"/>
                </a:lnSpc>
              </a:pPr>
              <a:endParaRPr sz="24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70293" y="-1668795"/>
            <a:ext cx="10649651" cy="3641729"/>
            <a:chOff x="0" y="0"/>
            <a:chExt cx="2118167" cy="72432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18167" cy="724323"/>
            </a:xfrm>
            <a:custGeom>
              <a:avLst/>
              <a:gdLst/>
              <a:ahLst/>
              <a:cxnLst/>
              <a:rect l="l" t="t" r="r" b="b"/>
              <a:pathLst>
                <a:path w="2118167" h="724323">
                  <a:moveTo>
                    <a:pt x="0" y="724323"/>
                  </a:moveTo>
                  <a:lnTo>
                    <a:pt x="0" y="0"/>
                  </a:lnTo>
                  <a:lnTo>
                    <a:pt x="2118167" y="0"/>
                  </a:lnTo>
                  <a:lnTo>
                    <a:pt x="1689435" y="724323"/>
                  </a:lnTo>
                  <a:lnTo>
                    <a:pt x="0" y="724323"/>
                  </a:lnTo>
                  <a:close/>
                </a:path>
              </a:pathLst>
            </a:custGeom>
            <a:blipFill>
              <a:blip r:embed="rId2"/>
              <a:stretch>
                <a:fillRect t="-28987" b="-1794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1852205" y="1106086"/>
            <a:ext cx="667591" cy="652935"/>
          </a:xfrm>
          <a:custGeom>
            <a:avLst/>
            <a:gdLst/>
            <a:ahLst/>
            <a:cxnLst/>
            <a:rect l="l" t="t" r="r" b="b"/>
            <a:pathLst>
              <a:path w="500693" h="489701">
                <a:moveTo>
                  <a:pt x="0" y="0"/>
                </a:moveTo>
                <a:lnTo>
                  <a:pt x="500693" y="0"/>
                </a:lnTo>
                <a:lnTo>
                  <a:pt x="500693" y="489701"/>
                </a:lnTo>
                <a:lnTo>
                  <a:pt x="0" y="489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312005" b="-13054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338751" y="-133767"/>
            <a:ext cx="1847250" cy="1269554"/>
          </a:xfrm>
          <a:custGeom>
            <a:avLst/>
            <a:gdLst/>
            <a:ahLst/>
            <a:cxnLst/>
            <a:rect l="l" t="t" r="r" b="b"/>
            <a:pathLst>
              <a:path w="2043076" h="1404615">
                <a:moveTo>
                  <a:pt x="0" y="0"/>
                </a:moveTo>
                <a:lnTo>
                  <a:pt x="2043076" y="0"/>
                </a:lnTo>
                <a:lnTo>
                  <a:pt x="2043076" y="1404615"/>
                </a:lnTo>
                <a:lnTo>
                  <a:pt x="0" y="14046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820354" y="6715386"/>
            <a:ext cx="8036451" cy="490383"/>
          </a:xfrm>
          <a:custGeom>
            <a:avLst/>
            <a:gdLst/>
            <a:ahLst/>
            <a:cxnLst/>
            <a:rect l="l" t="t" r="r" b="b"/>
            <a:pathLst>
              <a:path w="6027338" h="367787">
                <a:moveTo>
                  <a:pt x="0" y="0"/>
                </a:moveTo>
                <a:lnTo>
                  <a:pt x="6027339" y="0"/>
                </a:lnTo>
                <a:lnTo>
                  <a:pt x="6027339" y="367787"/>
                </a:lnTo>
                <a:lnTo>
                  <a:pt x="0" y="3677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4787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5983252" y="2614946"/>
            <a:ext cx="952242" cy="940353"/>
          </a:xfrm>
          <a:custGeom>
            <a:avLst/>
            <a:gdLst/>
            <a:ahLst/>
            <a:cxnLst/>
            <a:rect l="l" t="t" r="r" b="b"/>
            <a:pathLst>
              <a:path w="778722" h="778722">
                <a:moveTo>
                  <a:pt x="0" y="0"/>
                </a:moveTo>
                <a:lnTo>
                  <a:pt x="778722" y="0"/>
                </a:lnTo>
                <a:lnTo>
                  <a:pt x="778722" y="778721"/>
                </a:lnTo>
                <a:lnTo>
                  <a:pt x="0" y="7787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6094288" y="2664435"/>
            <a:ext cx="730169" cy="819264"/>
          </a:xfrm>
          <a:custGeom>
            <a:avLst/>
            <a:gdLst/>
            <a:ahLst/>
            <a:cxnLst/>
            <a:rect l="l" t="t" r="r" b="b"/>
            <a:pathLst>
              <a:path w="547627" h="614448">
                <a:moveTo>
                  <a:pt x="0" y="0"/>
                </a:moveTo>
                <a:lnTo>
                  <a:pt x="547628" y="0"/>
                </a:lnTo>
                <a:lnTo>
                  <a:pt x="547628" y="614449"/>
                </a:lnTo>
                <a:lnTo>
                  <a:pt x="0" y="6144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0579358" y="2571289"/>
            <a:ext cx="952242" cy="940353"/>
          </a:xfrm>
          <a:custGeom>
            <a:avLst/>
            <a:gdLst/>
            <a:ahLst/>
            <a:cxnLst/>
            <a:rect l="l" t="t" r="r" b="b"/>
            <a:pathLst>
              <a:path w="778722" h="778722">
                <a:moveTo>
                  <a:pt x="0" y="0"/>
                </a:moveTo>
                <a:lnTo>
                  <a:pt x="778722" y="0"/>
                </a:lnTo>
                <a:lnTo>
                  <a:pt x="778722" y="778722"/>
                </a:lnTo>
                <a:lnTo>
                  <a:pt x="0" y="7787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0699379" y="2682912"/>
            <a:ext cx="712199" cy="730697"/>
          </a:xfrm>
          <a:custGeom>
            <a:avLst/>
            <a:gdLst/>
            <a:ahLst/>
            <a:cxnLst/>
            <a:rect l="l" t="t" r="r" b="b"/>
            <a:pathLst>
              <a:path w="534149" h="548023">
                <a:moveTo>
                  <a:pt x="0" y="0"/>
                </a:moveTo>
                <a:lnTo>
                  <a:pt x="534149" y="0"/>
                </a:lnTo>
                <a:lnTo>
                  <a:pt x="534149" y="548023"/>
                </a:lnTo>
                <a:lnTo>
                  <a:pt x="0" y="54802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8" name="Freeform 18"/>
          <p:cNvSpPr/>
          <p:nvPr/>
        </p:nvSpPr>
        <p:spPr>
          <a:xfrm>
            <a:off x="8619300" y="4202715"/>
            <a:ext cx="73372" cy="2552072"/>
          </a:xfrm>
          <a:custGeom>
            <a:avLst/>
            <a:gdLst/>
            <a:ahLst/>
            <a:cxnLst/>
            <a:rect l="l" t="t" r="r" b="b"/>
            <a:pathLst>
              <a:path w="55029" h="1914054">
                <a:moveTo>
                  <a:pt x="0" y="0"/>
                </a:moveTo>
                <a:lnTo>
                  <a:pt x="55029" y="0"/>
                </a:lnTo>
                <a:lnTo>
                  <a:pt x="55029" y="1914053"/>
                </a:lnTo>
                <a:lnTo>
                  <a:pt x="0" y="19140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243820" y="4014372"/>
            <a:ext cx="4051745" cy="3007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•Airfreight &amp; Multimodal transport solutions</a:t>
            </a:r>
          </a:p>
          <a:p>
            <a:pPr>
              <a:lnSpc>
                <a:spcPts val="3360"/>
              </a:lnSpc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•Charter services</a:t>
            </a:r>
          </a:p>
          <a:p>
            <a:pPr>
              <a:lnSpc>
                <a:spcPts val="3360"/>
              </a:lnSpc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•Interline cargo</a:t>
            </a:r>
          </a:p>
          <a:p>
            <a:pPr>
              <a:lnSpc>
                <a:spcPts val="3360"/>
              </a:lnSpc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•Feeder services</a:t>
            </a:r>
          </a:p>
          <a:p>
            <a:pPr>
              <a:lnSpc>
                <a:spcPts val="3360"/>
              </a:lnSpc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•B2B and B2C channel development</a:t>
            </a:r>
          </a:p>
          <a:p>
            <a:pPr>
              <a:lnSpc>
                <a:spcPts val="3360"/>
              </a:lnSpc>
            </a:pPr>
            <a:endParaRPr lang="en-US" sz="2000" dirty="0">
              <a:solidFill>
                <a:schemeClr val="tx2">
                  <a:lumMod val="75000"/>
                </a:schemeClr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3778638" y="1998247"/>
            <a:ext cx="6589885" cy="1146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33"/>
              </a:lnSpc>
            </a:pPr>
            <a:r>
              <a:rPr lang="en-US" sz="4000" dirty="0">
                <a:solidFill>
                  <a:srgbClr val="152347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SERVICES</a:t>
            </a:r>
            <a:r>
              <a:rPr lang="en-US" sz="4400" dirty="0">
                <a:solidFill>
                  <a:srgbClr val="152347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 WE PROVIDE</a:t>
            </a:r>
          </a:p>
          <a:p>
            <a:pPr>
              <a:lnSpc>
                <a:spcPts val="4333"/>
              </a:lnSpc>
            </a:pPr>
            <a:endParaRPr lang="en-US" sz="4816" dirty="0">
              <a:solidFill>
                <a:srgbClr val="152347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265185" y="3436242"/>
            <a:ext cx="3944323" cy="6184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13"/>
              </a:lnSpc>
              <a:spcBef>
                <a:spcPct val="0"/>
              </a:spcBef>
            </a:pPr>
            <a:r>
              <a:rPr lang="en-US" sz="2130" dirty="0">
                <a:solidFill>
                  <a:schemeClr val="tx2"/>
                </a:solidFill>
                <a:latin typeface="Paalalabas Wide"/>
                <a:ea typeface="Paalalabas Wide"/>
                <a:cs typeface="Paalalabas Wide"/>
                <a:sym typeface="Paalalabas Wide"/>
              </a:rPr>
              <a:t>Cargo sales &amp; logistics solutions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955719" y="6741293"/>
            <a:ext cx="5800129" cy="403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VALUE ADDED - FLEXIBILITY - RELIABILITY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885813" y="3544218"/>
            <a:ext cx="3823424" cy="320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59"/>
              </a:lnSpc>
              <a:spcBef>
                <a:spcPct val="0"/>
              </a:spcBef>
            </a:pPr>
            <a:r>
              <a:rPr lang="en-US" sz="2132" b="1" spc="1" dirty="0">
                <a:solidFill>
                  <a:schemeClr val="tx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Cargo &amp; Airport Operations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165608" y="3561770"/>
            <a:ext cx="3354189" cy="32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9"/>
              </a:lnSpc>
              <a:spcBef>
                <a:spcPct val="0"/>
              </a:spcBef>
            </a:pPr>
            <a:r>
              <a:rPr lang="en-US" sz="2132" b="1" spc="1" dirty="0">
                <a:solidFill>
                  <a:schemeClr val="tx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Aviation-related Support</a:t>
            </a:r>
          </a:p>
        </p:txBody>
      </p:sp>
      <p:sp>
        <p:nvSpPr>
          <p:cNvPr id="25" name="Freeform 25"/>
          <p:cNvSpPr/>
          <p:nvPr/>
        </p:nvSpPr>
        <p:spPr>
          <a:xfrm>
            <a:off x="4295565" y="4202715"/>
            <a:ext cx="73372" cy="2552072"/>
          </a:xfrm>
          <a:custGeom>
            <a:avLst/>
            <a:gdLst/>
            <a:ahLst/>
            <a:cxnLst/>
            <a:rect l="l" t="t" r="r" b="b"/>
            <a:pathLst>
              <a:path w="55029" h="1914054">
                <a:moveTo>
                  <a:pt x="0" y="0"/>
                </a:moveTo>
                <a:lnTo>
                  <a:pt x="55029" y="0"/>
                </a:lnTo>
                <a:lnTo>
                  <a:pt x="55029" y="1914053"/>
                </a:lnTo>
                <a:lnTo>
                  <a:pt x="0" y="19140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4680690" y="4070674"/>
            <a:ext cx="4051745" cy="3443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•Cargo handling &amp; Flighting supervision</a:t>
            </a:r>
          </a:p>
          <a:p>
            <a:pPr>
              <a:lnSpc>
                <a:spcPts val="3360"/>
              </a:lnSpc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•Capacity &amp; network management</a:t>
            </a:r>
          </a:p>
          <a:p>
            <a:pPr>
              <a:lnSpc>
                <a:spcPts val="3360"/>
              </a:lnSpc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•Safety &amp; Security compliance</a:t>
            </a:r>
          </a:p>
          <a:p>
            <a:pPr>
              <a:lnSpc>
                <a:spcPts val="3360"/>
              </a:lnSpc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•SOP establishment &amp; monitoring</a:t>
            </a:r>
          </a:p>
          <a:p>
            <a:pPr>
              <a:lnSpc>
                <a:spcPts val="3360"/>
              </a:lnSpc>
            </a:pPr>
            <a:endParaRPr lang="en-US" sz="2000" dirty="0">
              <a:solidFill>
                <a:schemeClr val="tx2">
                  <a:lumMod val="75000"/>
                </a:schemeClr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lnSpc>
                <a:spcPts val="3360"/>
              </a:lnSpc>
            </a:pPr>
            <a:endParaRPr lang="en-US" sz="2000" dirty="0">
              <a:solidFill>
                <a:schemeClr val="tx2">
                  <a:lumMod val="75000"/>
                </a:schemeClr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lnSpc>
                <a:spcPts val="3360"/>
              </a:lnSpc>
            </a:pPr>
            <a:endParaRPr lang="en-US" sz="2000" dirty="0">
              <a:solidFill>
                <a:schemeClr val="tx2">
                  <a:lumMod val="75000"/>
                </a:schemeClr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8944724" y="4046807"/>
            <a:ext cx="4051745" cy="2571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•Airlines representatives for both schedule &amp; charter flights</a:t>
            </a:r>
          </a:p>
          <a:p>
            <a:pPr>
              <a:lnSpc>
                <a:spcPts val="3360"/>
              </a:lnSpc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•Landing permits &amp; slots</a:t>
            </a:r>
          </a:p>
          <a:p>
            <a:pPr>
              <a:lnSpc>
                <a:spcPts val="3360"/>
              </a:lnSpc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•Market research &amp; Strategy consultancy</a:t>
            </a:r>
          </a:p>
          <a:p>
            <a:pPr>
              <a:lnSpc>
                <a:spcPts val="3360"/>
              </a:lnSpc>
            </a:pPr>
            <a:endParaRPr lang="en-US" sz="2000" dirty="0">
              <a:solidFill>
                <a:schemeClr val="tx2">
                  <a:lumMod val="75000"/>
                </a:schemeClr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DB022EF-D240-4794-A5F7-4FDC09604C2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7099" y="2472974"/>
            <a:ext cx="1122871" cy="93415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86813" y="128100"/>
            <a:ext cx="667591" cy="652935"/>
          </a:xfrm>
          <a:custGeom>
            <a:avLst/>
            <a:gdLst/>
            <a:ahLst/>
            <a:cxnLst/>
            <a:rect l="l" t="t" r="r" b="b"/>
            <a:pathLst>
              <a:path w="500693" h="489701">
                <a:moveTo>
                  <a:pt x="0" y="0"/>
                </a:moveTo>
                <a:lnTo>
                  <a:pt x="500694" y="0"/>
                </a:lnTo>
                <a:lnTo>
                  <a:pt x="500694" y="489701"/>
                </a:lnTo>
                <a:lnTo>
                  <a:pt x="0" y="489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12005" b="-13054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579077" y="128100"/>
            <a:ext cx="4413315" cy="17843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en-US" sz="6600" dirty="0">
                <a:solidFill>
                  <a:srgbClr val="152347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Our Team</a:t>
            </a:r>
          </a:p>
          <a:p>
            <a:pPr>
              <a:lnSpc>
                <a:spcPts val="6720"/>
              </a:lnSpc>
            </a:pPr>
            <a:endParaRPr lang="en-US" sz="7466" dirty="0">
              <a:solidFill>
                <a:srgbClr val="152347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05159" y="112267"/>
            <a:ext cx="1368041" cy="1052372"/>
          </a:xfrm>
          <a:custGeom>
            <a:avLst/>
            <a:gdLst/>
            <a:ahLst/>
            <a:cxnLst/>
            <a:rect l="l" t="t" r="r" b="b"/>
            <a:pathLst>
              <a:path w="1490095" h="1024440">
                <a:moveTo>
                  <a:pt x="0" y="0"/>
                </a:moveTo>
                <a:lnTo>
                  <a:pt x="1490094" y="0"/>
                </a:lnTo>
                <a:lnTo>
                  <a:pt x="1490094" y="1024440"/>
                </a:lnTo>
                <a:lnTo>
                  <a:pt x="0" y="10244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670325" y="1581194"/>
            <a:ext cx="6140600" cy="3455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23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  <a:t>•</a:t>
            </a:r>
            <a:r>
              <a:rPr lang="en-US" sz="20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  <a:t>Wide connection with international working experience</a:t>
            </a:r>
          </a:p>
          <a:p>
            <a:pPr>
              <a:lnSpc>
                <a:spcPts val="3360"/>
              </a:lnSpc>
            </a:pPr>
            <a:r>
              <a:rPr lang="en-US" sz="20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  <a:t>•Qualified IATA certificates for Introductory Courses, DG, Security training, and Customer Services</a:t>
            </a:r>
          </a:p>
          <a:p>
            <a:pPr>
              <a:lnSpc>
                <a:spcPts val="3360"/>
              </a:lnSpc>
            </a:pPr>
            <a:r>
              <a:rPr lang="en-US" sz="20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  <a:t>•Multi-lingual foreign language level: English, Mandarin, French and Bahasa Indonesia</a:t>
            </a:r>
          </a:p>
          <a:p>
            <a:pPr algn="just">
              <a:lnSpc>
                <a:spcPts val="3360"/>
              </a:lnSpc>
            </a:pPr>
            <a:endParaRPr lang="en-US" sz="23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Roboto"/>
            </a:endParaRPr>
          </a:p>
          <a:p>
            <a:pPr algn="just">
              <a:lnSpc>
                <a:spcPts val="3360"/>
              </a:lnSpc>
            </a:pPr>
            <a:endParaRPr lang="en-US" sz="23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Roboto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0" y="4411114"/>
            <a:ext cx="13004800" cy="2961581"/>
            <a:chOff x="0" y="0"/>
            <a:chExt cx="13278914" cy="3852634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rcRect l="12046" r="12046"/>
            <a:stretch>
              <a:fillRect/>
            </a:stretch>
          </p:blipFill>
          <p:spPr>
            <a:xfrm>
              <a:off x="0" y="0"/>
              <a:ext cx="4381149" cy="385263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/>
            <a:srcRect l="12046" r="12046"/>
            <a:stretch>
              <a:fillRect/>
            </a:stretch>
          </p:blipFill>
          <p:spPr>
            <a:xfrm flipH="1">
              <a:off x="4448882" y="0"/>
              <a:ext cx="4381149" cy="3852634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7"/>
            <a:srcRect t="20687" b="20687"/>
            <a:stretch>
              <a:fillRect/>
            </a:stretch>
          </p:blipFill>
          <p:spPr>
            <a:xfrm>
              <a:off x="8897765" y="0"/>
              <a:ext cx="4381149" cy="3852634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494300" y="6789908"/>
            <a:ext cx="3434781" cy="525292"/>
            <a:chOff x="0" y="0"/>
            <a:chExt cx="1762056" cy="35790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62056" cy="357902"/>
            </a:xfrm>
            <a:custGeom>
              <a:avLst/>
              <a:gdLst/>
              <a:ahLst/>
              <a:cxnLst/>
              <a:rect l="l" t="t" r="r" b="b"/>
              <a:pathLst>
                <a:path w="1762056" h="357902">
                  <a:moveTo>
                    <a:pt x="0" y="0"/>
                  </a:moveTo>
                  <a:lnTo>
                    <a:pt x="1762056" y="0"/>
                  </a:lnTo>
                  <a:lnTo>
                    <a:pt x="1762056" y="357902"/>
                  </a:lnTo>
                  <a:lnTo>
                    <a:pt x="0" y="3579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733934" y="6789908"/>
            <a:ext cx="3434781" cy="525292"/>
            <a:chOff x="0" y="0"/>
            <a:chExt cx="1762056" cy="35790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762056" cy="357902"/>
            </a:xfrm>
            <a:custGeom>
              <a:avLst/>
              <a:gdLst/>
              <a:ahLst/>
              <a:cxnLst/>
              <a:rect l="l" t="t" r="r" b="b"/>
              <a:pathLst>
                <a:path w="1762056" h="357902">
                  <a:moveTo>
                    <a:pt x="0" y="0"/>
                  </a:moveTo>
                  <a:lnTo>
                    <a:pt x="1762056" y="0"/>
                  </a:lnTo>
                  <a:lnTo>
                    <a:pt x="1762056" y="357902"/>
                  </a:lnTo>
                  <a:lnTo>
                    <a:pt x="0" y="3579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208219" y="6789906"/>
            <a:ext cx="3434781" cy="525294"/>
            <a:chOff x="0" y="0"/>
            <a:chExt cx="1762056" cy="35790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762056" cy="357902"/>
            </a:xfrm>
            <a:custGeom>
              <a:avLst/>
              <a:gdLst/>
              <a:ahLst/>
              <a:cxnLst/>
              <a:rect l="l" t="t" r="r" b="b"/>
              <a:pathLst>
                <a:path w="1762056" h="357902">
                  <a:moveTo>
                    <a:pt x="0" y="0"/>
                  </a:moveTo>
                  <a:lnTo>
                    <a:pt x="1762056" y="0"/>
                  </a:lnTo>
                  <a:lnTo>
                    <a:pt x="1762056" y="357902"/>
                  </a:lnTo>
                  <a:lnTo>
                    <a:pt x="0" y="3579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744464" y="1724450"/>
            <a:ext cx="4736053" cy="2584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20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  <a:t>•Wide connections with customers and local authorities</a:t>
            </a:r>
          </a:p>
          <a:p>
            <a:pPr>
              <a:lnSpc>
                <a:spcPts val="3360"/>
              </a:lnSpc>
            </a:pPr>
            <a:r>
              <a:rPr lang="en-US" sz="20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  <a:t>•Entrepreneur innovative mindset</a:t>
            </a:r>
          </a:p>
          <a:p>
            <a:pPr>
              <a:lnSpc>
                <a:spcPts val="3360"/>
              </a:lnSpc>
            </a:pPr>
            <a:r>
              <a:rPr lang="en-US" sz="20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  <a:t>•Over 20 years experience in Airline/ Air cargo industry</a:t>
            </a:r>
          </a:p>
          <a:p>
            <a:pPr algn="just">
              <a:lnSpc>
                <a:spcPts val="3360"/>
              </a:lnSpc>
            </a:pPr>
            <a:endParaRPr lang="en-US" sz="20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Roboto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766042" y="1190039"/>
            <a:ext cx="3364758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eague Spartan"/>
              </a:rPr>
              <a:t>MANAGEMENT LEVEL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27467" y="6847067"/>
            <a:ext cx="3434781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16"/>
              </a:lnSpc>
            </a:pPr>
            <a:r>
              <a:rPr lang="en-US" sz="2347" b="1" spc="1" dirty="0">
                <a:solidFill>
                  <a:srgbClr val="3C383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Great Teamwork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806402" y="6859217"/>
            <a:ext cx="3434781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16"/>
              </a:lnSpc>
            </a:pPr>
            <a:r>
              <a:rPr lang="en-US" sz="2347" b="1" spc="1" dirty="0">
                <a:solidFill>
                  <a:srgbClr val="3C383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Professional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208219" y="6862170"/>
            <a:ext cx="3434781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16"/>
              </a:lnSpc>
            </a:pPr>
            <a:r>
              <a:rPr lang="en-US" sz="2347" b="1" spc="1" dirty="0">
                <a:solidFill>
                  <a:srgbClr val="3C383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Problem Solver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644837" y="1121869"/>
            <a:ext cx="4293140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eague Spartan"/>
              </a:rPr>
              <a:t>SENIOR EXECUTIVE LEVEL</a:t>
            </a:r>
          </a:p>
        </p:txBody>
      </p:sp>
      <p:sp>
        <p:nvSpPr>
          <p:cNvPr id="22" name="Freeform 22"/>
          <p:cNvSpPr/>
          <p:nvPr/>
        </p:nvSpPr>
        <p:spPr>
          <a:xfrm rot="5400000">
            <a:off x="12107011" y="763855"/>
            <a:ext cx="1784336" cy="256627"/>
          </a:xfrm>
          <a:custGeom>
            <a:avLst/>
            <a:gdLst/>
            <a:ahLst/>
            <a:cxnLst/>
            <a:rect l="l" t="t" r="r" b="b"/>
            <a:pathLst>
              <a:path w="1531086" h="384530">
                <a:moveTo>
                  <a:pt x="0" y="0"/>
                </a:moveTo>
                <a:lnTo>
                  <a:pt x="1531086" y="0"/>
                </a:lnTo>
                <a:lnTo>
                  <a:pt x="1531086" y="384530"/>
                </a:lnTo>
                <a:lnTo>
                  <a:pt x="0" y="3845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3024" r="-33024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51000" y="-638697"/>
            <a:ext cx="11152146" cy="2745767"/>
            <a:chOff x="0" y="0"/>
            <a:chExt cx="961344" cy="3153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61344" cy="315377"/>
            </a:xfrm>
            <a:custGeom>
              <a:avLst/>
              <a:gdLst/>
              <a:ahLst/>
              <a:cxnLst/>
              <a:rect l="l" t="t" r="r" b="b"/>
              <a:pathLst>
                <a:path w="961344" h="315377">
                  <a:moveTo>
                    <a:pt x="203200" y="0"/>
                  </a:moveTo>
                  <a:lnTo>
                    <a:pt x="961344" y="0"/>
                  </a:lnTo>
                  <a:lnTo>
                    <a:pt x="758144" y="315377"/>
                  </a:lnTo>
                  <a:lnTo>
                    <a:pt x="0" y="31537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E7E7E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47625"/>
              <a:ext cx="758144" cy="363002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algn="ctr">
                <a:lnSpc>
                  <a:spcPts val="3360"/>
                </a:lnSpc>
              </a:pPr>
              <a:endParaRPr sz="24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37691" y="325719"/>
            <a:ext cx="5856210" cy="3253839"/>
            <a:chOff x="102136" y="610660"/>
            <a:chExt cx="6393715" cy="3780952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2632" r="2632"/>
            <a:stretch>
              <a:fillRect/>
            </a:stretch>
          </p:blipFill>
          <p:spPr>
            <a:xfrm>
              <a:off x="102136" y="610660"/>
              <a:ext cx="6393715" cy="3780952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648657" y="4375505"/>
            <a:ext cx="4634543" cy="2715746"/>
            <a:chOff x="0" y="0"/>
            <a:chExt cx="5846124" cy="3516957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 l="14884" r="14884"/>
            <a:stretch>
              <a:fillRect/>
            </a:stretch>
          </p:blipFill>
          <p:spPr>
            <a:xfrm>
              <a:off x="0" y="0"/>
              <a:ext cx="5846124" cy="3516957"/>
            </a:xfrm>
            <a:prstGeom prst="rect">
              <a:avLst/>
            </a:prstGeom>
          </p:spPr>
        </p:pic>
      </p:grpSp>
      <p:sp>
        <p:nvSpPr>
          <p:cNvPr id="9" name="TextBox 9"/>
          <p:cNvSpPr txBox="1"/>
          <p:nvPr/>
        </p:nvSpPr>
        <p:spPr>
          <a:xfrm>
            <a:off x="1821381" y="458011"/>
            <a:ext cx="5398819" cy="857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17"/>
              </a:lnSpc>
            </a:pPr>
            <a:r>
              <a:rPr lang="en-US" sz="5155" dirty="0">
                <a:solidFill>
                  <a:srgbClr val="000000"/>
                </a:solidFill>
                <a:latin typeface="Yeseva One"/>
                <a:ea typeface="Yeseva One"/>
                <a:cs typeface="Yeseva One"/>
                <a:sym typeface="Yeseva One"/>
              </a:rPr>
              <a:t>Our Abilities</a:t>
            </a:r>
          </a:p>
        </p:txBody>
      </p:sp>
      <p:sp>
        <p:nvSpPr>
          <p:cNvPr id="10" name="Freeform 10"/>
          <p:cNvSpPr/>
          <p:nvPr/>
        </p:nvSpPr>
        <p:spPr>
          <a:xfrm>
            <a:off x="-4247" y="309143"/>
            <a:ext cx="1764962" cy="1201526"/>
          </a:xfrm>
          <a:custGeom>
            <a:avLst/>
            <a:gdLst/>
            <a:ahLst/>
            <a:cxnLst/>
            <a:rect l="l" t="t" r="r" b="b"/>
            <a:pathLst>
              <a:path w="1690071" h="1161924">
                <a:moveTo>
                  <a:pt x="0" y="0"/>
                </a:moveTo>
                <a:lnTo>
                  <a:pt x="1690071" y="0"/>
                </a:lnTo>
                <a:lnTo>
                  <a:pt x="1690071" y="1161924"/>
                </a:lnTo>
                <a:lnTo>
                  <a:pt x="0" y="11619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5400000">
            <a:off x="11635722" y="958179"/>
            <a:ext cx="2107069" cy="190712"/>
          </a:xfrm>
          <a:custGeom>
            <a:avLst/>
            <a:gdLst/>
            <a:ahLst/>
            <a:cxnLst/>
            <a:rect l="l" t="t" r="r" b="b"/>
            <a:pathLst>
              <a:path w="1580302" h="143034">
                <a:moveTo>
                  <a:pt x="0" y="0"/>
                </a:moveTo>
                <a:lnTo>
                  <a:pt x="1580302" y="0"/>
                </a:lnTo>
                <a:lnTo>
                  <a:pt x="1580302" y="143033"/>
                </a:lnTo>
                <a:lnTo>
                  <a:pt x="0" y="1430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1274" t="-53196" r="-41274" b="-12412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0" y="6897971"/>
            <a:ext cx="2876653" cy="260367"/>
          </a:xfrm>
          <a:custGeom>
            <a:avLst/>
            <a:gdLst/>
            <a:ahLst/>
            <a:cxnLst/>
            <a:rect l="l" t="t" r="r" b="b"/>
            <a:pathLst>
              <a:path w="2157490" h="195275">
                <a:moveTo>
                  <a:pt x="0" y="0"/>
                </a:moveTo>
                <a:lnTo>
                  <a:pt x="2157490" y="0"/>
                </a:lnTo>
                <a:lnTo>
                  <a:pt x="2157490" y="195276"/>
                </a:lnTo>
                <a:lnTo>
                  <a:pt x="0" y="1952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1274" t="-53196" r="-41274" b="-12412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582174" y="2204712"/>
            <a:ext cx="5215689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6634" lvl="1" indent="-253316">
              <a:lnSpc>
                <a:spcPts val="2816"/>
              </a:lnSpc>
              <a:spcBef>
                <a:spcPct val="0"/>
              </a:spcBef>
              <a:buFont typeface="Arial"/>
              <a:buChar char="•"/>
            </a:pPr>
            <a:r>
              <a:rPr lang="en-US" sz="2300" spc="1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Targeted sales strategy with a comprehensive marketing plan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611541" y="4375505"/>
            <a:ext cx="5856209" cy="3253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8"/>
              </a:lnSpc>
              <a:spcBef>
                <a:spcPct val="0"/>
              </a:spcBef>
            </a:pPr>
            <a:endParaRPr sz="2300" dirty="0">
              <a:solidFill>
                <a:schemeClr val="tx2">
                  <a:lumMod val="75000"/>
                </a:schemeClr>
              </a:solidFill>
            </a:endParaRPr>
          </a:p>
          <a:p>
            <a:pPr marL="494814" lvl="1" indent="-247407">
              <a:lnSpc>
                <a:spcPts val="3208"/>
              </a:lnSpc>
              <a:buFont typeface="Arial"/>
              <a:buChar char="•"/>
            </a:pPr>
            <a:r>
              <a:rPr lang="en-US" sz="23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  <a:t>Assistance in negotiation of SPA and partnerships with various strategic Carriers </a:t>
            </a:r>
          </a:p>
          <a:p>
            <a:pPr marL="494814" lvl="1" indent="-247407">
              <a:lnSpc>
                <a:spcPts val="3208"/>
              </a:lnSpc>
              <a:buFont typeface="Arial"/>
              <a:buChar char="•"/>
            </a:pPr>
            <a:r>
              <a:rPr lang="en-US" sz="23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  <a:t>Road feeder service handling and coordination</a:t>
            </a:r>
          </a:p>
          <a:p>
            <a:pPr marL="494814" lvl="1" indent="-247407">
              <a:lnSpc>
                <a:spcPts val="3208"/>
              </a:lnSpc>
              <a:buFont typeface="Arial"/>
              <a:buChar char="•"/>
            </a:pPr>
            <a:r>
              <a:rPr lang="en-US" sz="23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  <a:t>Prompt and accurate payment </a:t>
            </a:r>
          </a:p>
          <a:p>
            <a:pPr>
              <a:lnSpc>
                <a:spcPts val="3208"/>
              </a:lnSpc>
              <a:spcBef>
                <a:spcPct val="0"/>
              </a:spcBef>
            </a:pPr>
            <a:endParaRPr lang="en-US" sz="2300" dirty="0">
              <a:solidFill>
                <a:schemeClr val="tx2">
                  <a:lumMod val="75000"/>
                </a:schemeClr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549078" y="3048000"/>
            <a:ext cx="5453657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6634" lvl="1" indent="-253316">
              <a:lnSpc>
                <a:spcPts val="2816"/>
              </a:lnSpc>
              <a:buFont typeface="Arial"/>
              <a:buChar char="•"/>
            </a:pPr>
            <a:r>
              <a:rPr lang="en-US" sz="2300" spc="1" dirty="0">
                <a:solidFill>
                  <a:schemeClr val="tx2">
                    <a:lumMod val="7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Efficient Customer Support services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15692" y="3674062"/>
            <a:ext cx="3812976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6634" lvl="1" indent="-253316" algn="ctr">
              <a:lnSpc>
                <a:spcPts val="2816"/>
              </a:lnSpc>
              <a:buFont typeface="Arial"/>
              <a:buChar char="•"/>
            </a:pPr>
            <a:r>
              <a:rPr lang="en-US" sz="2300" spc="1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Regular Market analysis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392286" y="1383877"/>
            <a:ext cx="3291061" cy="662463"/>
            <a:chOff x="0" y="0"/>
            <a:chExt cx="914184" cy="18401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914184" cy="184017"/>
            </a:xfrm>
            <a:custGeom>
              <a:avLst/>
              <a:gdLst/>
              <a:ahLst/>
              <a:cxnLst/>
              <a:rect l="l" t="t" r="r" b="b"/>
              <a:pathLst>
                <a:path w="914184" h="184017">
                  <a:moveTo>
                    <a:pt x="92009" y="0"/>
                  </a:moveTo>
                  <a:lnTo>
                    <a:pt x="822175" y="0"/>
                  </a:lnTo>
                  <a:cubicBezTo>
                    <a:pt x="846577" y="0"/>
                    <a:pt x="869980" y="9694"/>
                    <a:pt x="887235" y="26949"/>
                  </a:cubicBezTo>
                  <a:cubicBezTo>
                    <a:pt x="904490" y="44204"/>
                    <a:pt x="914184" y="67606"/>
                    <a:pt x="914184" y="92009"/>
                  </a:cubicBezTo>
                  <a:lnTo>
                    <a:pt x="914184" y="92009"/>
                  </a:lnTo>
                  <a:cubicBezTo>
                    <a:pt x="914184" y="142824"/>
                    <a:pt x="872990" y="184017"/>
                    <a:pt x="822175" y="184017"/>
                  </a:cubicBezTo>
                  <a:lnTo>
                    <a:pt x="92009" y="184017"/>
                  </a:lnTo>
                  <a:cubicBezTo>
                    <a:pt x="67606" y="184017"/>
                    <a:pt x="44204" y="174324"/>
                    <a:pt x="26949" y="157069"/>
                  </a:cubicBezTo>
                  <a:cubicBezTo>
                    <a:pt x="9694" y="139814"/>
                    <a:pt x="0" y="116411"/>
                    <a:pt x="0" y="92009"/>
                  </a:cubicBezTo>
                  <a:lnTo>
                    <a:pt x="0" y="92009"/>
                  </a:lnTo>
                  <a:cubicBezTo>
                    <a:pt x="0" y="67606"/>
                    <a:pt x="9694" y="44204"/>
                    <a:pt x="26949" y="26949"/>
                  </a:cubicBezTo>
                  <a:cubicBezTo>
                    <a:pt x="44204" y="9694"/>
                    <a:pt x="67606" y="0"/>
                    <a:pt x="92009" y="0"/>
                  </a:cubicBezTo>
                  <a:close/>
                </a:path>
              </a:pathLst>
            </a:custGeom>
            <a:solidFill>
              <a:srgbClr val="2C6C9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914184" cy="222117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algn="ctr">
                <a:lnSpc>
                  <a:spcPts val="3360"/>
                </a:lnSpc>
              </a:pPr>
              <a:endParaRPr sz="2400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770044" y="1443339"/>
            <a:ext cx="4589889" cy="511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04"/>
              </a:lnSpc>
            </a:pPr>
            <a:r>
              <a:rPr lang="en-US" sz="3075" dirty="0">
                <a:solidFill>
                  <a:srgbClr val="FFFFFF"/>
                </a:solidFill>
                <a:latin typeface="Yeseva One"/>
                <a:ea typeface="Yeseva One"/>
                <a:cs typeface="Yeseva One"/>
                <a:sym typeface="Yeseva One"/>
              </a:rPr>
              <a:t>CARGO SALE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7561743" y="3932261"/>
            <a:ext cx="4125819" cy="738480"/>
            <a:chOff x="0" y="0"/>
            <a:chExt cx="1146061" cy="20513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146061" cy="205133"/>
            </a:xfrm>
            <a:custGeom>
              <a:avLst/>
              <a:gdLst/>
              <a:ahLst/>
              <a:cxnLst/>
              <a:rect l="l" t="t" r="r" b="b"/>
              <a:pathLst>
                <a:path w="1146061" h="205133">
                  <a:moveTo>
                    <a:pt x="102567" y="0"/>
                  </a:moveTo>
                  <a:lnTo>
                    <a:pt x="1043494" y="0"/>
                  </a:lnTo>
                  <a:cubicBezTo>
                    <a:pt x="1070696" y="0"/>
                    <a:pt x="1096785" y="10806"/>
                    <a:pt x="1116020" y="30041"/>
                  </a:cubicBezTo>
                  <a:cubicBezTo>
                    <a:pt x="1135255" y="49276"/>
                    <a:pt x="1146061" y="75364"/>
                    <a:pt x="1146061" y="102567"/>
                  </a:cubicBezTo>
                  <a:lnTo>
                    <a:pt x="1146061" y="102567"/>
                  </a:lnTo>
                  <a:cubicBezTo>
                    <a:pt x="1146061" y="129769"/>
                    <a:pt x="1135255" y="155857"/>
                    <a:pt x="1116020" y="175092"/>
                  </a:cubicBezTo>
                  <a:cubicBezTo>
                    <a:pt x="1096785" y="194327"/>
                    <a:pt x="1070696" y="205133"/>
                    <a:pt x="1043494" y="205133"/>
                  </a:cubicBezTo>
                  <a:lnTo>
                    <a:pt x="102567" y="205133"/>
                  </a:lnTo>
                  <a:cubicBezTo>
                    <a:pt x="75364" y="205133"/>
                    <a:pt x="49276" y="194327"/>
                    <a:pt x="30041" y="175092"/>
                  </a:cubicBezTo>
                  <a:cubicBezTo>
                    <a:pt x="10806" y="155857"/>
                    <a:pt x="0" y="129769"/>
                    <a:pt x="0" y="102567"/>
                  </a:cubicBezTo>
                  <a:lnTo>
                    <a:pt x="0" y="102567"/>
                  </a:lnTo>
                  <a:cubicBezTo>
                    <a:pt x="0" y="75364"/>
                    <a:pt x="10806" y="49276"/>
                    <a:pt x="30041" y="30041"/>
                  </a:cubicBezTo>
                  <a:cubicBezTo>
                    <a:pt x="49276" y="10806"/>
                    <a:pt x="75364" y="0"/>
                    <a:pt x="102567" y="0"/>
                  </a:cubicBezTo>
                  <a:close/>
                </a:path>
              </a:pathLst>
            </a:custGeom>
            <a:solidFill>
              <a:srgbClr val="2C6C9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146061" cy="243233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algn="ctr">
                <a:lnSpc>
                  <a:spcPts val="3545"/>
                </a:lnSpc>
              </a:pPr>
              <a:endParaRPr sz="2400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7894471" y="4033135"/>
            <a:ext cx="3715233" cy="483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44"/>
              </a:lnSpc>
            </a:pPr>
            <a:r>
              <a:rPr lang="en-US" sz="3080" dirty="0">
                <a:solidFill>
                  <a:srgbClr val="FFFFFF"/>
                </a:solidFill>
                <a:latin typeface="Yeseva One"/>
                <a:ea typeface="Yeseva One"/>
                <a:cs typeface="Yeseva One"/>
                <a:sym typeface="Yeseva One"/>
              </a:rPr>
              <a:t>CARGO HANDLING</a:t>
            </a:r>
          </a:p>
        </p:txBody>
      </p:sp>
      <p:sp>
        <p:nvSpPr>
          <p:cNvPr id="25" name="Freeform 10">
            <a:extLst>
              <a:ext uri="{FF2B5EF4-FFF2-40B4-BE49-F238E27FC236}">
                <a16:creationId xmlns:a16="http://schemas.microsoft.com/office/drawing/2014/main" id="{147254C0-5199-411C-882A-3D7E8ABA56F2}"/>
              </a:ext>
            </a:extLst>
          </p:cNvPr>
          <p:cNvSpPr/>
          <p:nvPr/>
        </p:nvSpPr>
        <p:spPr>
          <a:xfrm>
            <a:off x="5943950" y="3644201"/>
            <a:ext cx="667591" cy="652935"/>
          </a:xfrm>
          <a:custGeom>
            <a:avLst/>
            <a:gdLst/>
            <a:ahLst/>
            <a:cxnLst/>
            <a:rect l="l" t="t" r="r" b="b"/>
            <a:pathLst>
              <a:path w="500693" h="489701">
                <a:moveTo>
                  <a:pt x="0" y="0"/>
                </a:moveTo>
                <a:lnTo>
                  <a:pt x="500693" y="0"/>
                </a:lnTo>
                <a:lnTo>
                  <a:pt x="500693" y="489701"/>
                </a:lnTo>
                <a:lnTo>
                  <a:pt x="0" y="4897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312005" b="-130540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30600" y="-25400"/>
            <a:ext cx="8539605" cy="2689913"/>
            <a:chOff x="0" y="0"/>
            <a:chExt cx="13183712" cy="376605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b="34519"/>
            <a:stretch>
              <a:fillRect/>
            </a:stretch>
          </p:blipFill>
          <p:spPr>
            <a:xfrm>
              <a:off x="0" y="0"/>
              <a:ext cx="13183712" cy="3766051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 flipH="1" flipV="1">
            <a:off x="3759200" y="4461873"/>
            <a:ext cx="0" cy="2391429"/>
          </a:xfrm>
          <a:prstGeom prst="line">
            <a:avLst/>
          </a:prstGeom>
          <a:ln w="19050" cap="flat">
            <a:solidFill>
              <a:srgbClr val="67111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5" name="AutoShape 5"/>
          <p:cNvSpPr/>
          <p:nvPr/>
        </p:nvSpPr>
        <p:spPr>
          <a:xfrm flipV="1">
            <a:off x="8102600" y="4461873"/>
            <a:ext cx="0" cy="2391429"/>
          </a:xfrm>
          <a:prstGeom prst="line">
            <a:avLst/>
          </a:prstGeom>
          <a:ln w="19050" cap="flat">
            <a:solidFill>
              <a:srgbClr val="67111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087456" y="2546851"/>
            <a:ext cx="4776305" cy="808775"/>
          </a:xfrm>
          <a:custGeom>
            <a:avLst/>
            <a:gdLst/>
            <a:ahLst/>
            <a:cxnLst/>
            <a:rect l="l" t="t" r="r" b="b"/>
            <a:pathLst>
              <a:path w="3582229" h="606581">
                <a:moveTo>
                  <a:pt x="0" y="0"/>
                </a:moveTo>
                <a:lnTo>
                  <a:pt x="3582229" y="0"/>
                </a:lnTo>
                <a:lnTo>
                  <a:pt x="3582229" y="606581"/>
                </a:lnTo>
                <a:lnTo>
                  <a:pt x="0" y="6065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8204" t="-161363" r="-132081" b="-3365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915057" y="2603479"/>
            <a:ext cx="8751663" cy="1516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79"/>
              </a:lnSpc>
              <a:spcBef>
                <a:spcPct val="0"/>
              </a:spcBef>
            </a:pPr>
            <a:r>
              <a:rPr lang="en-US" sz="6309" dirty="0">
                <a:solidFill>
                  <a:srgbClr val="152347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Our key to success</a:t>
            </a:r>
          </a:p>
          <a:p>
            <a:pPr>
              <a:lnSpc>
                <a:spcPts val="5679"/>
              </a:lnSpc>
              <a:spcBef>
                <a:spcPct val="0"/>
              </a:spcBef>
            </a:pPr>
            <a:endParaRPr lang="en-US" sz="6309" dirty="0">
              <a:solidFill>
                <a:srgbClr val="152347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12109" y="4309336"/>
            <a:ext cx="3691227" cy="22220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53"/>
              </a:lnSpc>
            </a:pPr>
            <a:r>
              <a:rPr lang="en-US" sz="1752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Garet"/>
              </a:rPr>
              <a:t>•E-freight management</a:t>
            </a:r>
          </a:p>
          <a:p>
            <a:pPr>
              <a:lnSpc>
                <a:spcPts val="2453"/>
              </a:lnSpc>
            </a:pPr>
            <a:r>
              <a:rPr lang="en-US" sz="1752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Garet"/>
              </a:rPr>
              <a:t>•Customized e-business solutions</a:t>
            </a:r>
          </a:p>
          <a:p>
            <a:pPr>
              <a:lnSpc>
                <a:spcPts val="2453"/>
              </a:lnSpc>
            </a:pPr>
            <a:r>
              <a:rPr lang="en-US" sz="1752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Garet"/>
              </a:rPr>
              <a:t>•Data monitoring: daily market analysis</a:t>
            </a:r>
          </a:p>
          <a:p>
            <a:pPr>
              <a:lnSpc>
                <a:spcPts val="2453"/>
              </a:lnSpc>
            </a:pPr>
            <a:r>
              <a:rPr lang="en-US" sz="1752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Garet"/>
              </a:rPr>
              <a:t>•Marketing sales: cargo sustainability, airline branding</a:t>
            </a:r>
          </a:p>
          <a:p>
            <a:pPr>
              <a:lnSpc>
                <a:spcPts val="2453"/>
              </a:lnSpc>
            </a:pPr>
            <a:endParaRPr lang="en-US" sz="1752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Garet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047472" y="4309336"/>
            <a:ext cx="4055128" cy="31851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53"/>
              </a:lnSpc>
            </a:pPr>
            <a:r>
              <a:rPr lang="en-US" sz="1752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Garet"/>
              </a:rPr>
              <a:t>•Development &amp; monitoring of SOP’s and other cargo communications protocols</a:t>
            </a:r>
          </a:p>
          <a:p>
            <a:pPr>
              <a:lnSpc>
                <a:spcPts val="2453"/>
              </a:lnSpc>
            </a:pPr>
            <a:r>
              <a:rPr lang="en-US" sz="1752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Garet"/>
              </a:rPr>
              <a:t>•Capacity Management </a:t>
            </a:r>
          </a:p>
          <a:p>
            <a:pPr>
              <a:lnSpc>
                <a:spcPts val="2453"/>
              </a:lnSpc>
            </a:pPr>
            <a:r>
              <a:rPr lang="en-US" sz="1752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Garet"/>
              </a:rPr>
              <a:t>•Customs facilitation</a:t>
            </a:r>
          </a:p>
          <a:p>
            <a:pPr>
              <a:lnSpc>
                <a:spcPts val="2453"/>
              </a:lnSpc>
            </a:pPr>
            <a:r>
              <a:rPr lang="en-US" sz="1752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Garet"/>
              </a:rPr>
              <a:t>•Interline operations</a:t>
            </a:r>
          </a:p>
          <a:p>
            <a:pPr>
              <a:lnSpc>
                <a:spcPts val="2453"/>
              </a:lnSpc>
            </a:pPr>
            <a:r>
              <a:rPr lang="en-US" sz="1752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Garet"/>
              </a:rPr>
              <a:t>•Tracking &amp; tracing</a:t>
            </a:r>
          </a:p>
          <a:p>
            <a:pPr>
              <a:lnSpc>
                <a:spcPts val="2453"/>
              </a:lnSpc>
            </a:pPr>
            <a:r>
              <a:rPr lang="en-US" sz="1752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Garet"/>
              </a:rPr>
              <a:t>•Cross Border Trucking solutions &amp; connections out</a:t>
            </a:r>
          </a:p>
          <a:p>
            <a:pPr>
              <a:lnSpc>
                <a:spcPts val="2453"/>
              </a:lnSpc>
            </a:pPr>
            <a:endParaRPr lang="en-US" sz="1752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Garet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559799" y="4310618"/>
            <a:ext cx="4445001" cy="25426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53"/>
              </a:lnSpc>
            </a:pPr>
            <a:r>
              <a:rPr lang="en-US" sz="1752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Garet"/>
              </a:rPr>
              <a:t>•Billing, Administration, Collection for airfreight Transport, Direct invoices</a:t>
            </a:r>
          </a:p>
          <a:p>
            <a:pPr>
              <a:lnSpc>
                <a:spcPts val="2453"/>
              </a:lnSpc>
            </a:pPr>
            <a:r>
              <a:rPr lang="en-US" sz="1752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Garet"/>
              </a:rPr>
              <a:t>•Management of all related costs (handling, trucking…)</a:t>
            </a:r>
          </a:p>
          <a:p>
            <a:pPr>
              <a:lnSpc>
                <a:spcPts val="2453"/>
              </a:lnSpc>
            </a:pPr>
            <a:r>
              <a:rPr lang="en-US" sz="1752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Garet"/>
              </a:rPr>
              <a:t>•Complete transparency on billing details</a:t>
            </a:r>
          </a:p>
          <a:p>
            <a:pPr>
              <a:lnSpc>
                <a:spcPts val="2453"/>
              </a:lnSpc>
            </a:pPr>
            <a:r>
              <a:rPr lang="en-US" sz="1752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Garet"/>
              </a:rPr>
              <a:t>•Punctual &amp; Accurate payments</a:t>
            </a:r>
          </a:p>
          <a:p>
            <a:pPr>
              <a:lnSpc>
                <a:spcPts val="2453"/>
              </a:lnSpc>
            </a:pPr>
            <a:r>
              <a:rPr lang="en-US" sz="1752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Garet"/>
              </a:rPr>
              <a:t>•Monthly report and revenue guarantee</a:t>
            </a:r>
          </a:p>
          <a:p>
            <a:pPr>
              <a:lnSpc>
                <a:spcPts val="2453"/>
              </a:lnSpc>
            </a:pPr>
            <a:endParaRPr lang="en-US" sz="1752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Garet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414133" y="3566262"/>
            <a:ext cx="3242964" cy="457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68"/>
              </a:lnSpc>
              <a:spcBef>
                <a:spcPct val="0"/>
              </a:spcBef>
            </a:pPr>
            <a:r>
              <a:rPr lang="en-US" sz="3057" b="1" spc="3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24/7 Operation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143795" y="3556710"/>
            <a:ext cx="3242964" cy="457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68"/>
              </a:lnSpc>
              <a:spcBef>
                <a:spcPct val="0"/>
              </a:spcBef>
            </a:pPr>
            <a:r>
              <a:rPr lang="en-US" sz="3057" b="1" spc="3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Administration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47803" y="3574983"/>
            <a:ext cx="1586992" cy="457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68"/>
              </a:lnSpc>
              <a:spcBef>
                <a:spcPct val="0"/>
              </a:spcBef>
            </a:pPr>
            <a:r>
              <a:rPr lang="en-US" sz="3057" b="1" spc="3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Sales</a:t>
            </a:r>
          </a:p>
        </p:txBody>
      </p:sp>
      <p:sp>
        <p:nvSpPr>
          <p:cNvPr id="14" name="Freeform 14"/>
          <p:cNvSpPr/>
          <p:nvPr/>
        </p:nvSpPr>
        <p:spPr>
          <a:xfrm>
            <a:off x="711200" y="457200"/>
            <a:ext cx="2376256" cy="1828800"/>
          </a:xfrm>
          <a:custGeom>
            <a:avLst/>
            <a:gdLst/>
            <a:ahLst/>
            <a:cxnLst/>
            <a:rect l="l" t="t" r="r" b="b"/>
            <a:pathLst>
              <a:path w="1690071" h="1161924">
                <a:moveTo>
                  <a:pt x="0" y="0"/>
                </a:moveTo>
                <a:lnTo>
                  <a:pt x="1690071" y="0"/>
                </a:lnTo>
                <a:lnTo>
                  <a:pt x="1690071" y="1161924"/>
                </a:lnTo>
                <a:lnTo>
                  <a:pt x="0" y="11619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6620" y="-152912"/>
            <a:ext cx="1075584" cy="7623659"/>
            <a:chOff x="0" y="0"/>
            <a:chExt cx="183392" cy="9316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3392" cy="931677"/>
            </a:xfrm>
            <a:custGeom>
              <a:avLst/>
              <a:gdLst/>
              <a:ahLst/>
              <a:cxnLst/>
              <a:rect l="l" t="t" r="r" b="b"/>
              <a:pathLst>
                <a:path w="183392" h="931677">
                  <a:moveTo>
                    <a:pt x="0" y="0"/>
                  </a:moveTo>
                  <a:lnTo>
                    <a:pt x="183392" y="0"/>
                  </a:lnTo>
                  <a:lnTo>
                    <a:pt x="183392" y="931677"/>
                  </a:lnTo>
                  <a:lnTo>
                    <a:pt x="0" y="931677"/>
                  </a:lnTo>
                  <a:close/>
                </a:path>
              </a:pathLst>
            </a:custGeom>
            <a:solidFill>
              <a:srgbClr val="A0153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83392" cy="960252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algn="ctr">
                <a:lnSpc>
                  <a:spcPts val="2613"/>
                </a:lnSpc>
              </a:pPr>
              <a:endParaRPr sz="2400"/>
            </a:p>
          </p:txBody>
        </p:sp>
      </p:grpSp>
      <p:sp>
        <p:nvSpPr>
          <p:cNvPr id="5" name="Freeform 5"/>
          <p:cNvSpPr/>
          <p:nvPr/>
        </p:nvSpPr>
        <p:spPr>
          <a:xfrm>
            <a:off x="2082800" y="330132"/>
            <a:ext cx="1856407" cy="1433443"/>
          </a:xfrm>
          <a:custGeom>
            <a:avLst/>
            <a:gdLst/>
            <a:ahLst/>
            <a:cxnLst/>
            <a:rect l="l" t="t" r="r" b="b"/>
            <a:pathLst>
              <a:path w="2344108" h="1611574">
                <a:moveTo>
                  <a:pt x="0" y="0"/>
                </a:moveTo>
                <a:lnTo>
                  <a:pt x="2344108" y="0"/>
                </a:lnTo>
                <a:lnTo>
                  <a:pt x="2344108" y="1611574"/>
                </a:lnTo>
                <a:lnTo>
                  <a:pt x="0" y="16115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208775" y="2259912"/>
            <a:ext cx="2149140" cy="1140219"/>
          </a:xfrm>
          <a:custGeom>
            <a:avLst/>
            <a:gdLst/>
            <a:ahLst/>
            <a:cxnLst/>
            <a:rect l="l" t="t" r="r" b="b"/>
            <a:pathLst>
              <a:path w="1611855" h="855164">
                <a:moveTo>
                  <a:pt x="0" y="0"/>
                </a:moveTo>
                <a:lnTo>
                  <a:pt x="1611855" y="0"/>
                </a:lnTo>
                <a:lnTo>
                  <a:pt x="1611855" y="855165"/>
                </a:lnTo>
                <a:lnTo>
                  <a:pt x="0" y="8551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500924" y="4205222"/>
            <a:ext cx="2142493" cy="1208103"/>
          </a:xfrm>
          <a:custGeom>
            <a:avLst/>
            <a:gdLst/>
            <a:ahLst/>
            <a:cxnLst/>
            <a:rect l="l" t="t" r="r" b="b"/>
            <a:pathLst>
              <a:path w="1606870" h="906077">
                <a:moveTo>
                  <a:pt x="0" y="0"/>
                </a:moveTo>
                <a:lnTo>
                  <a:pt x="1606870" y="0"/>
                </a:lnTo>
                <a:lnTo>
                  <a:pt x="1606870" y="906076"/>
                </a:lnTo>
                <a:lnTo>
                  <a:pt x="0" y="9060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500924" y="6079171"/>
            <a:ext cx="2412331" cy="870119"/>
          </a:xfrm>
          <a:custGeom>
            <a:avLst/>
            <a:gdLst/>
            <a:ahLst/>
            <a:cxnLst/>
            <a:rect l="l" t="t" r="r" b="b"/>
            <a:pathLst>
              <a:path w="1809248" h="652589">
                <a:moveTo>
                  <a:pt x="0" y="0"/>
                </a:moveTo>
                <a:lnTo>
                  <a:pt x="1809248" y="0"/>
                </a:lnTo>
                <a:lnTo>
                  <a:pt x="1809248" y="652589"/>
                </a:lnTo>
                <a:lnTo>
                  <a:pt x="0" y="6525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481407" y="5593162"/>
            <a:ext cx="2142984" cy="1533396"/>
          </a:xfrm>
          <a:custGeom>
            <a:avLst/>
            <a:gdLst/>
            <a:ahLst/>
            <a:cxnLst/>
            <a:rect l="l" t="t" r="r" b="b"/>
            <a:pathLst>
              <a:path w="1607238" h="1150047">
                <a:moveTo>
                  <a:pt x="0" y="0"/>
                </a:moveTo>
                <a:lnTo>
                  <a:pt x="1607239" y="0"/>
                </a:lnTo>
                <a:lnTo>
                  <a:pt x="1607239" y="1150047"/>
                </a:lnTo>
                <a:lnTo>
                  <a:pt x="0" y="11500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282662" y="5594552"/>
            <a:ext cx="1443380" cy="1443380"/>
          </a:xfrm>
          <a:custGeom>
            <a:avLst/>
            <a:gdLst/>
            <a:ahLst/>
            <a:cxnLst/>
            <a:rect l="l" t="t" r="r" b="b"/>
            <a:pathLst>
              <a:path w="1082535" h="1082535">
                <a:moveTo>
                  <a:pt x="0" y="0"/>
                </a:moveTo>
                <a:lnTo>
                  <a:pt x="1082535" y="0"/>
                </a:lnTo>
                <a:lnTo>
                  <a:pt x="1082535" y="1082535"/>
                </a:lnTo>
                <a:lnTo>
                  <a:pt x="0" y="108253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262793" y="1542240"/>
            <a:ext cx="2020552" cy="95648"/>
          </a:xfrm>
          <a:custGeom>
            <a:avLst/>
            <a:gdLst/>
            <a:ahLst/>
            <a:cxnLst/>
            <a:rect l="l" t="t" r="r" b="b"/>
            <a:pathLst>
              <a:path w="1515414" h="71736">
                <a:moveTo>
                  <a:pt x="0" y="0"/>
                </a:moveTo>
                <a:lnTo>
                  <a:pt x="1515414" y="0"/>
                </a:lnTo>
                <a:lnTo>
                  <a:pt x="1515414" y="71736"/>
                </a:lnTo>
                <a:lnTo>
                  <a:pt x="0" y="717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2747073" y="1637888"/>
            <a:ext cx="2384268" cy="2384268"/>
          </a:xfrm>
          <a:custGeom>
            <a:avLst/>
            <a:gdLst/>
            <a:ahLst/>
            <a:cxnLst/>
            <a:rect l="l" t="t" r="r" b="b"/>
            <a:pathLst>
              <a:path w="1788201" h="1788201">
                <a:moveTo>
                  <a:pt x="0" y="0"/>
                </a:moveTo>
                <a:lnTo>
                  <a:pt x="1788201" y="0"/>
                </a:lnTo>
                <a:lnTo>
                  <a:pt x="1788201" y="1788201"/>
                </a:lnTo>
                <a:lnTo>
                  <a:pt x="0" y="178820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9702800" y="2057400"/>
            <a:ext cx="2169519" cy="1220355"/>
          </a:xfrm>
          <a:custGeom>
            <a:avLst/>
            <a:gdLst/>
            <a:ahLst/>
            <a:cxnLst/>
            <a:rect l="l" t="t" r="r" b="b"/>
            <a:pathLst>
              <a:path w="1627139" h="915266">
                <a:moveTo>
                  <a:pt x="0" y="0"/>
                </a:moveTo>
                <a:lnTo>
                  <a:pt x="1627139" y="0"/>
                </a:lnTo>
                <a:lnTo>
                  <a:pt x="1627139" y="915266"/>
                </a:lnTo>
                <a:lnTo>
                  <a:pt x="0" y="91526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643417" y="477260"/>
            <a:ext cx="4602361" cy="785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79"/>
              </a:lnSpc>
              <a:spcBef>
                <a:spcPct val="0"/>
              </a:spcBef>
            </a:pPr>
            <a:r>
              <a:rPr lang="en-US" sz="6309" dirty="0">
                <a:solidFill>
                  <a:srgbClr val="152347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Our Partners</a:t>
            </a:r>
          </a:p>
        </p:txBody>
      </p:sp>
      <p:grpSp>
        <p:nvGrpSpPr>
          <p:cNvPr id="28" name="Group 2"/>
          <p:cNvGrpSpPr/>
          <p:nvPr/>
        </p:nvGrpSpPr>
        <p:grpSpPr>
          <a:xfrm>
            <a:off x="12826783" y="-263490"/>
            <a:ext cx="221729" cy="3354036"/>
            <a:chOff x="0" y="0"/>
            <a:chExt cx="183392" cy="931677"/>
          </a:xfrm>
        </p:grpSpPr>
        <p:sp>
          <p:nvSpPr>
            <p:cNvPr id="29" name="Freeform 3"/>
            <p:cNvSpPr/>
            <p:nvPr/>
          </p:nvSpPr>
          <p:spPr>
            <a:xfrm>
              <a:off x="0" y="0"/>
              <a:ext cx="183392" cy="931677"/>
            </a:xfrm>
            <a:custGeom>
              <a:avLst/>
              <a:gdLst/>
              <a:ahLst/>
              <a:cxnLst/>
              <a:rect l="l" t="t" r="r" b="b"/>
              <a:pathLst>
                <a:path w="183392" h="931677">
                  <a:moveTo>
                    <a:pt x="0" y="0"/>
                  </a:moveTo>
                  <a:lnTo>
                    <a:pt x="183392" y="0"/>
                  </a:lnTo>
                  <a:lnTo>
                    <a:pt x="183392" y="931677"/>
                  </a:lnTo>
                  <a:lnTo>
                    <a:pt x="0" y="931677"/>
                  </a:lnTo>
                  <a:close/>
                </a:path>
              </a:pathLst>
            </a:custGeom>
            <a:solidFill>
              <a:srgbClr val="A0153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4"/>
            <p:cNvSpPr txBox="1"/>
            <p:nvPr/>
          </p:nvSpPr>
          <p:spPr>
            <a:xfrm>
              <a:off x="0" y="-28575"/>
              <a:ext cx="183392" cy="960252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algn="ctr">
                <a:lnSpc>
                  <a:spcPts val="2613"/>
                </a:lnSpc>
              </a:pPr>
              <a:endParaRPr sz="2400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E6EB195-3E5A-C8EA-780B-A6936366AC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99827" y="3770006"/>
            <a:ext cx="2721500" cy="1453281"/>
          </a:xfrm>
          <a:prstGeom prst="rect">
            <a:avLst/>
          </a:prstGeom>
        </p:spPr>
      </p:pic>
      <p:pic>
        <p:nvPicPr>
          <p:cNvPr id="1026" name="Picture 2" descr="Ethiopian Airlines logo with name">
            <a:extLst>
              <a:ext uri="{FF2B5EF4-FFF2-40B4-BE49-F238E27FC236}">
                <a16:creationId xmlns:a16="http://schemas.microsoft.com/office/drawing/2014/main" id="{B234622C-40A0-A440-9BF1-52B11676D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040" y="3914443"/>
            <a:ext cx="3347572" cy="95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497</Words>
  <Application>Microsoft Office PowerPoint</Application>
  <PresentationFormat>Custom</PresentationFormat>
  <Paragraphs>84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Arial Black</vt:lpstr>
      <vt:lpstr>Arial</vt:lpstr>
      <vt:lpstr>Open Sans Bold</vt:lpstr>
      <vt:lpstr>Roboto Bold</vt:lpstr>
      <vt:lpstr>Open Sans</vt:lpstr>
      <vt:lpstr>Franklin Gothic Heavy</vt:lpstr>
      <vt:lpstr>Yeseva One</vt:lpstr>
      <vt:lpstr>DM Serif Display</vt:lpstr>
      <vt:lpstr>Droid Serif Bold</vt:lpstr>
      <vt:lpstr>Poppins Thin Bold</vt:lpstr>
      <vt:lpstr>Roboto</vt:lpstr>
      <vt:lpstr>Paalalabas Wide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Customer-driven with strong local relationships in the Vietnam market</dc:title>
  <dc:creator>PC</dc:creator>
  <cp:lastModifiedBy>hoang giang kim</cp:lastModifiedBy>
  <cp:revision>21</cp:revision>
  <dcterms:created xsi:type="dcterms:W3CDTF">2006-08-16T00:00:00Z</dcterms:created>
  <dcterms:modified xsi:type="dcterms:W3CDTF">2025-12-30T08:28:15Z</dcterms:modified>
  <dc:identifier>DAGTtHrkwn0</dc:identifier>
</cp:coreProperties>
</file>